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6256000" cy="9144000"/>
  <p:notesSz cx="16256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00517" y="471574"/>
            <a:ext cx="14254967" cy="677108"/>
          </a:xfrm>
        </p:spPr>
        <p:txBody>
          <a:bodyPr/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rcRect l="35088"/>
          <a:stretch/>
        </p:blipFill>
        <p:spPr bwMode="auto">
          <a:xfrm>
            <a:off x="189816" y="85773"/>
            <a:ext cx="2482879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 userDrawn="1"/>
        </p:nvSpPr>
        <p:spPr bwMode="auto"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" name="object 15"/>
          <p:cNvGrpSpPr/>
          <p:nvPr userDrawn="1"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8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00517" y="471574"/>
            <a:ext cx="14254967" cy="677108"/>
          </a:xfrm>
        </p:spPr>
        <p:txBody>
          <a:bodyPr/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rcRect l="35088"/>
          <a:stretch/>
        </p:blipFill>
        <p:spPr bwMode="auto">
          <a:xfrm>
            <a:off x="189816" y="85773"/>
            <a:ext cx="2482879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object 23"/>
          <p:cNvSpPr/>
          <p:nvPr userDrawn="1"/>
        </p:nvSpPr>
        <p:spPr bwMode="auto"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 extrusionOk="0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24"/>
          <p:cNvSpPr/>
          <p:nvPr userDrawn="1"/>
        </p:nvSpPr>
        <p:spPr bwMode="auto"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 extrusionOk="0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00517" y="471574"/>
            <a:ext cx="14254967" cy="677108"/>
          </a:xfrm>
        </p:spPr>
        <p:txBody>
          <a:bodyPr/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rcRect l="35088"/>
          <a:stretch/>
        </p:blipFill>
        <p:spPr bwMode="auto">
          <a:xfrm>
            <a:off x="189816" y="85773"/>
            <a:ext cx="2482879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 bwMode="auto">
          <a:xfrm>
            <a:off x="13091263" y="533400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 extrusionOk="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8"/>
          <p:cNvSpPr/>
          <p:nvPr userDrawn="1"/>
        </p:nvSpPr>
        <p:spPr bwMode="auto">
          <a:xfrm>
            <a:off x="788572" y="7235954"/>
            <a:ext cx="1278890" cy="1222375"/>
          </a:xfrm>
          <a:custGeom>
            <a:avLst/>
            <a:gdLst/>
            <a:ahLst/>
            <a:cxnLst/>
            <a:rect l="l" t="t" r="r" b="b"/>
            <a:pathLst>
              <a:path w="1278889" h="1222375" extrusionOk="0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00517" y="471574"/>
            <a:ext cx="14254967" cy="677108"/>
          </a:xfrm>
        </p:spPr>
        <p:txBody>
          <a:bodyPr/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rcRect l="35088"/>
          <a:stretch/>
        </p:blipFill>
        <p:spPr bwMode="auto">
          <a:xfrm>
            <a:off x="189816" y="85773"/>
            <a:ext cx="2482879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219200" y="2834640"/>
            <a:ext cx="13817599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812800" y="2103120"/>
            <a:ext cx="7071360" cy="603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8371840" y="2103120"/>
            <a:ext cx="7071360" cy="603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812800" y="2103120"/>
            <a:ext cx="14630400" cy="603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esbases.anct.gouv.fr/collections/boite-a-outils-numerique-responsabl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5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 bwMode="auto">
          <a:xfrm rot="5400000">
            <a:off x="519927" y="2419838"/>
            <a:ext cx="2908867" cy="2780322"/>
          </a:xfrm>
          <a:custGeom>
            <a:avLst/>
            <a:gdLst/>
            <a:ahLst/>
            <a:cxnLst/>
            <a:rect l="l" t="t" r="r" b="b"/>
            <a:pathLst>
              <a:path w="1278889" h="1222375" extrusionOk="0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2761861" y="4325814"/>
            <a:ext cx="98069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800" b="1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Kit « approche territoriale au Numérique responsable »</a:t>
            </a:r>
            <a:endParaRPr/>
          </a:p>
          <a:p>
            <a:pPr>
              <a:defRPr/>
            </a:pPr>
            <a:r>
              <a:rPr lang="fr-FR" sz="2800" b="1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Passer de l’échelle de l’administration à celle du territoire</a:t>
            </a:r>
            <a:endParaRPr/>
          </a:p>
        </p:txBody>
      </p:sp>
      <p:sp>
        <p:nvSpPr>
          <p:cNvPr id="14" name="object 4"/>
          <p:cNvSpPr/>
          <p:nvPr/>
        </p:nvSpPr>
        <p:spPr bwMode="auto">
          <a:xfrm>
            <a:off x="13672138" y="414280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 extrusionOk="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 bwMode="auto"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13942289" y="7081803"/>
            <a:ext cx="1863967" cy="24467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365" y="246810"/>
            <a:ext cx="5980095" cy="1911096"/>
          </a:xfrm>
          <a:prstGeom prst="rect">
            <a:avLst/>
          </a:prstGeom>
        </p:spPr>
      </p:pic>
      <p:sp>
        <p:nvSpPr>
          <p:cNvPr id="2" name="ZoneTexte 8"/>
          <p:cNvSpPr txBox="1"/>
          <p:nvPr/>
        </p:nvSpPr>
        <p:spPr bwMode="auto">
          <a:xfrm>
            <a:off x="1731016" y="7262895"/>
            <a:ext cx="12112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</a:rPr>
              <a:t>Ce support a été produit par l’ANCT lors de l’expérimentation lancée en novembre 2022 pour accompagner 6 collectivités territoriales pilotes dans l’élaboration de leur stratégie Numérique responsable. Il a ensuite été mis à jour à base des retours d’expérience des 18 collectivités territoriales ayant participé à la Vague 1, qui s’est déroulée entre septembre et décembre 2023.</a:t>
            </a:r>
            <a:endParaRPr dirty="0"/>
          </a:p>
          <a:p>
            <a:pPr>
              <a:defRPr/>
            </a:pPr>
            <a:r>
              <a:rPr lang="fr-FR" sz="1600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</a:rPr>
              <a:t>Il est mis à disposition de tous les acteurs en libre-accès </a:t>
            </a:r>
            <a:r>
              <a:rPr lang="fr-FR" sz="1600" u="sng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  <a:hlinkClick r:id="rId4" tooltip="https://labase.anct.gouv.fr/base/433?tab=collections&amp;collection=199"/>
              </a:rPr>
              <a:t>dans la boîte à outils Numérique responsable de l’ANCT</a:t>
            </a:r>
            <a:r>
              <a:rPr lang="fr-FR" sz="1600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  <a:hlinkClick r:id="rId4" tooltip="https://labase.anct.gouv.fr/base/433?tab=collections&amp;collection=199"/>
              </a:rPr>
              <a:t> </a:t>
            </a:r>
            <a:r>
              <a:rPr lang="fr-FR" sz="1600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</a:rPr>
              <a:t>pour servir de modèle.</a:t>
            </a:r>
            <a:endParaRPr dirty="0"/>
          </a:p>
          <a:p>
            <a:pPr>
              <a:defRPr/>
            </a:pPr>
            <a:r>
              <a:rPr lang="fr-FR" sz="1600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</a:rPr>
              <a:t>Il peut donc être repris, modifié, complété. </a:t>
            </a:r>
            <a:r>
              <a:rPr lang="fr-FR" sz="1600" dirty="0">
                <a:solidFill>
                  <a:srgbClr val="2C3176"/>
                </a:solidFill>
                <a:latin typeface="Marianne"/>
              </a:rPr>
              <a:t>La typographie Marianne® est </a:t>
            </a:r>
            <a:r>
              <a:rPr lang="fr-FR" sz="1600" dirty="0">
                <a:solidFill>
                  <a:srgbClr val="2C3176"/>
                </a:solidFill>
                <a:latin typeface="Marianne"/>
                <a:ea typeface="Marianne ExtraBold"/>
                <a:cs typeface="Marianne ExtraBold"/>
              </a:rPr>
              <a:t>réservée aux administrations publiques.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5771633" y="2160883"/>
            <a:ext cx="2994026" cy="1595535"/>
          </a:xfrm>
          <a:prstGeom prst="rect">
            <a:avLst/>
          </a:prstGeom>
          <a:solidFill>
            <a:srgbClr val="DAD2E4"/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 b="1">
                <a:solidFill>
                  <a:srgbClr val="7030A0"/>
                </a:solidFill>
              </a:rPr>
              <a:t>Aider </a:t>
            </a:r>
            <a:r>
              <a:rPr lang="fr-FR" sz="1750">
                <a:solidFill>
                  <a:srgbClr val="7030A0"/>
                </a:solidFill>
              </a:rPr>
              <a:t>les acteurs du territoire à </a:t>
            </a:r>
            <a:r>
              <a:rPr lang="fr-FR" sz="1750" b="1">
                <a:solidFill>
                  <a:srgbClr val="7030A0"/>
                </a:solidFill>
              </a:rPr>
              <a:t>mesurer leur empreinte numérique </a:t>
            </a:r>
            <a:r>
              <a:rPr lang="fr-FR" sz="1750">
                <a:solidFill>
                  <a:srgbClr val="7030A0"/>
                </a:solidFill>
              </a:rPr>
              <a:t>(mettre à disposition des outils, des méthodologies)</a:t>
            </a:r>
            <a:endParaRPr lang="en-US" sz="175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28597" y="4187323"/>
            <a:ext cx="2994026" cy="1595535"/>
          </a:xfrm>
          <a:prstGeom prst="rect">
            <a:avLst/>
          </a:prstGeom>
          <a:solidFill>
            <a:srgbClr val="00B050">
              <a:alpha val="10196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defRPr/>
            </a:pPr>
            <a:r>
              <a:rPr lang="fr-FR" sz="1750" b="1">
                <a:solidFill>
                  <a:srgbClr val="00B050"/>
                </a:solidFill>
              </a:rPr>
              <a:t>Développer et animer un réseau de partage NR sur le territoire</a:t>
            </a:r>
            <a:r>
              <a:rPr lang="fr-FR" sz="1750">
                <a:solidFill>
                  <a:srgbClr val="00B050"/>
                </a:solidFill>
              </a:rPr>
              <a:t> (centralisation de tous les acteurs, mise en relation, organisation d’évènements,…)</a:t>
            </a:r>
            <a:endParaRPr lang="en-US" sz="175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029484" y="4187323"/>
            <a:ext cx="2994026" cy="1595535"/>
          </a:xfrm>
          <a:prstGeom prst="rect">
            <a:avLst/>
          </a:prstGeom>
          <a:solidFill>
            <a:srgbClr val="00B050">
              <a:alpha val="10196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 b="1">
                <a:solidFill>
                  <a:srgbClr val="00B050"/>
                </a:solidFill>
              </a:rPr>
              <a:t>Soutenir les acteurs de la filière de la seconde vie </a:t>
            </a:r>
            <a:r>
              <a:rPr lang="fr-FR" sz="1750">
                <a:solidFill>
                  <a:srgbClr val="00B050"/>
                </a:solidFill>
              </a:rPr>
              <a:t>(les valoriser auprès du grand public via une campagne de communication)</a:t>
            </a:r>
            <a:endParaRPr lang="en-US" sz="175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771633" y="4187323"/>
            <a:ext cx="2994026" cy="1595535"/>
          </a:xfrm>
          <a:prstGeom prst="rect">
            <a:avLst/>
          </a:prstGeom>
          <a:solidFill>
            <a:srgbClr val="00B050">
              <a:alpha val="10196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 b="1">
                <a:solidFill>
                  <a:srgbClr val="00B050"/>
                </a:solidFill>
              </a:rPr>
              <a:t>Soutenir économiquement les projets NR </a:t>
            </a:r>
            <a:r>
              <a:rPr lang="fr-FR" sz="1750">
                <a:solidFill>
                  <a:srgbClr val="00B050"/>
                </a:solidFill>
              </a:rPr>
              <a:t>(accompagnement au financement, inclure le NR comme critère pour des subventions, appel à projets,…)</a:t>
            </a:r>
            <a:endParaRPr lang="en-US" sz="175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056417" y="6222487"/>
            <a:ext cx="2994026" cy="1595535"/>
          </a:xfrm>
          <a:prstGeom prst="rect">
            <a:avLst/>
          </a:prstGeom>
          <a:solidFill>
            <a:srgbClr val="5C72B6">
              <a:alpha val="10196"/>
            </a:srgbClr>
          </a:solidFill>
          <a:ln>
            <a:solidFill>
              <a:srgbClr val="5C72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>
                <a:solidFill>
                  <a:srgbClr val="5C72B6"/>
                </a:solidFill>
              </a:rPr>
              <a:t>Impliquer les citoyens à travers la création d’un </a:t>
            </a:r>
            <a:r>
              <a:rPr lang="fr-FR" sz="1750" b="1">
                <a:solidFill>
                  <a:srgbClr val="5C72B6"/>
                </a:solidFill>
              </a:rPr>
              <a:t>Conseil Citoyen du Numérique Responsable </a:t>
            </a:r>
            <a:r>
              <a:rPr lang="fr-FR" sz="1750">
                <a:solidFill>
                  <a:srgbClr val="5C72B6"/>
                </a:solidFill>
              </a:rPr>
              <a:t>(ex : Rennes Métropole)</a:t>
            </a:r>
            <a:endParaRPr lang="en-US" sz="1750">
              <a:solidFill>
                <a:srgbClr val="5C72B6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76056" y="6222487"/>
            <a:ext cx="2994026" cy="1595535"/>
          </a:xfrm>
          <a:prstGeom prst="rect">
            <a:avLst/>
          </a:prstGeom>
          <a:solidFill>
            <a:srgbClr val="5C72B6">
              <a:alpha val="10196"/>
            </a:srgbClr>
          </a:solidFill>
          <a:ln>
            <a:solidFill>
              <a:srgbClr val="5C72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 b="1">
                <a:solidFill>
                  <a:srgbClr val="5C72B6"/>
                </a:solidFill>
              </a:rPr>
              <a:t>Accompagner les établissements éducatifs</a:t>
            </a:r>
            <a:r>
              <a:rPr lang="fr-FR" sz="1750">
                <a:solidFill>
                  <a:srgbClr val="5C72B6"/>
                </a:solidFill>
              </a:rPr>
              <a:t> pour intégrer des éléments de sensibilisation au NR (dans les programmes, à travers des évènements,…)</a:t>
            </a:r>
            <a:endParaRPr lang="en-US" sz="1750">
              <a:solidFill>
                <a:srgbClr val="5C72B6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528597" y="6222487"/>
            <a:ext cx="2994026" cy="1595535"/>
          </a:xfrm>
          <a:prstGeom prst="rect">
            <a:avLst/>
          </a:prstGeom>
          <a:solidFill>
            <a:srgbClr val="5C72B6">
              <a:alpha val="10196"/>
            </a:srgbClr>
          </a:solidFill>
          <a:ln>
            <a:solidFill>
              <a:srgbClr val="5C72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>
                <a:solidFill>
                  <a:srgbClr val="5C72B6"/>
                </a:solidFill>
              </a:rPr>
              <a:t>Intégrer une </a:t>
            </a:r>
            <a:r>
              <a:rPr lang="fr-FR" sz="1750" b="1">
                <a:solidFill>
                  <a:srgbClr val="5C72B6"/>
                </a:solidFill>
              </a:rPr>
              <a:t>sensibilisation au NR pour tous les agents </a:t>
            </a:r>
            <a:r>
              <a:rPr lang="fr-FR" sz="1750">
                <a:solidFill>
                  <a:srgbClr val="5C72B6"/>
                </a:solidFill>
              </a:rPr>
              <a:t>du territoire et des </a:t>
            </a:r>
            <a:r>
              <a:rPr lang="fr-FR" sz="1750" b="1">
                <a:solidFill>
                  <a:srgbClr val="5C72B6"/>
                </a:solidFill>
              </a:rPr>
              <a:t>formations techniques ciblées</a:t>
            </a:r>
            <a:r>
              <a:rPr lang="fr-FR" sz="1750">
                <a:solidFill>
                  <a:srgbClr val="5C72B6"/>
                </a:solidFill>
              </a:rPr>
              <a:t> pour les agents acteurs du numérique</a:t>
            </a:r>
            <a:endParaRPr lang="en-US" sz="1750">
              <a:solidFill>
                <a:srgbClr val="5C72B6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322374" y="6222487"/>
            <a:ext cx="2994026" cy="1595535"/>
          </a:xfrm>
          <a:prstGeom prst="rect">
            <a:avLst/>
          </a:prstGeom>
          <a:solidFill>
            <a:srgbClr val="5C72B6">
              <a:alpha val="10196"/>
            </a:srgbClr>
          </a:solidFill>
          <a:ln>
            <a:solidFill>
              <a:srgbClr val="5C72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 b="1">
                <a:solidFill>
                  <a:srgbClr val="5C72B6"/>
                </a:solidFill>
              </a:rPr>
              <a:t>Mettre à disposition un guide d’utilisation responsable du numérique </a:t>
            </a:r>
            <a:r>
              <a:rPr lang="fr-FR" sz="1750">
                <a:solidFill>
                  <a:srgbClr val="5C72B6"/>
                </a:solidFill>
              </a:rPr>
              <a:t>et le communiquer largement auprès du grand public</a:t>
            </a:r>
            <a:endParaRPr lang="en-US" sz="1750">
              <a:solidFill>
                <a:srgbClr val="5C72B6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029484" y="2160883"/>
            <a:ext cx="2994026" cy="1595535"/>
          </a:xfrm>
          <a:prstGeom prst="rect">
            <a:avLst/>
          </a:prstGeom>
          <a:solidFill>
            <a:srgbClr val="DAD2E4"/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 b="1">
                <a:solidFill>
                  <a:srgbClr val="7030A0"/>
                </a:solidFill>
              </a:rPr>
              <a:t>Accompagner les autres collectivités territoriales </a:t>
            </a:r>
            <a:r>
              <a:rPr lang="fr-FR" sz="1750">
                <a:solidFill>
                  <a:srgbClr val="7030A0"/>
                </a:solidFill>
              </a:rPr>
              <a:t>dans la </a:t>
            </a:r>
            <a:r>
              <a:rPr lang="fr-FR" sz="1750" b="1">
                <a:solidFill>
                  <a:srgbClr val="7030A0"/>
                </a:solidFill>
              </a:rPr>
              <a:t>définition</a:t>
            </a:r>
            <a:r>
              <a:rPr lang="fr-FR" sz="1750">
                <a:solidFill>
                  <a:srgbClr val="7030A0"/>
                </a:solidFill>
              </a:rPr>
              <a:t> de leur propre </a:t>
            </a:r>
            <a:r>
              <a:rPr lang="fr-FR" sz="1750" b="1">
                <a:solidFill>
                  <a:srgbClr val="7030A0"/>
                </a:solidFill>
              </a:rPr>
              <a:t>feuille de route NR </a:t>
            </a:r>
            <a:r>
              <a:rPr lang="fr-FR" sz="1750">
                <a:solidFill>
                  <a:srgbClr val="7030A0"/>
                </a:solidFill>
              </a:rPr>
              <a:t>ou dans </a:t>
            </a:r>
            <a:r>
              <a:rPr lang="fr-FR" sz="1750" b="1">
                <a:solidFill>
                  <a:srgbClr val="7030A0"/>
                </a:solidFill>
              </a:rPr>
              <a:t>l’identification de leviers de réduction d’empreinte</a:t>
            </a:r>
            <a:endParaRPr lang="en-US" sz="1750" b="1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2322374" y="3232386"/>
            <a:ext cx="2994026" cy="1595535"/>
          </a:xfrm>
          <a:prstGeom prst="rect">
            <a:avLst/>
          </a:prstGeom>
          <a:solidFill>
            <a:srgbClr val="1D4474">
              <a:alpha val="10196"/>
            </a:srgbClr>
          </a:solidFill>
          <a:ln>
            <a:solidFill>
              <a:srgbClr val="1D447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>
                <a:solidFill>
                  <a:srgbClr val="1D4474"/>
                </a:solidFill>
              </a:rPr>
              <a:t>Selon les objectifs de développement durable de la collectivité, </a:t>
            </a:r>
            <a:r>
              <a:rPr lang="fr-FR" sz="1750" b="1">
                <a:solidFill>
                  <a:srgbClr val="1D4474"/>
                </a:solidFill>
              </a:rPr>
              <a:t>identifier des solutions numériques </a:t>
            </a:r>
            <a:r>
              <a:rPr lang="fr-FR" sz="1750">
                <a:solidFill>
                  <a:srgbClr val="1D4474"/>
                </a:solidFill>
              </a:rPr>
              <a:t>permettant </a:t>
            </a:r>
            <a:r>
              <a:rPr lang="fr-FR" sz="1750" b="1">
                <a:solidFill>
                  <a:srgbClr val="1D4474"/>
                </a:solidFill>
              </a:rPr>
              <a:t>d’accélérer l’atteinte de ces objectifs</a:t>
            </a:r>
            <a:endParaRPr lang="en-US" sz="1750" b="1">
              <a:solidFill>
                <a:srgbClr val="1D4474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528597" y="2160883"/>
            <a:ext cx="2994026" cy="1595535"/>
          </a:xfrm>
          <a:prstGeom prst="rect">
            <a:avLst/>
          </a:prstGeom>
          <a:solidFill>
            <a:srgbClr val="DAD2E4"/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50">
                <a:solidFill>
                  <a:srgbClr val="7030A0"/>
                </a:solidFill>
              </a:rPr>
              <a:t>Mesurer </a:t>
            </a:r>
            <a:r>
              <a:rPr lang="fr-FR" sz="1750" b="1">
                <a:solidFill>
                  <a:srgbClr val="7030A0"/>
                </a:solidFill>
              </a:rPr>
              <a:t>l’impact environnemental </a:t>
            </a:r>
            <a:r>
              <a:rPr lang="fr-FR" sz="1750">
                <a:solidFill>
                  <a:srgbClr val="7030A0"/>
                </a:solidFill>
              </a:rPr>
              <a:t>du numérique à </a:t>
            </a:r>
            <a:r>
              <a:rPr lang="fr-FR" sz="1750" b="1">
                <a:solidFill>
                  <a:srgbClr val="7030A0"/>
                </a:solidFill>
              </a:rPr>
              <a:t>l’échelle territoriale </a:t>
            </a:r>
            <a:endParaRPr lang="en-US" sz="1750" b="1">
              <a:solidFill>
                <a:srgbClr val="7030A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 bwMode="auto">
          <a:xfrm>
            <a:off x="95916" y="6338687"/>
            <a:ext cx="2317581" cy="1373135"/>
            <a:chOff x="209406" y="6167535"/>
            <a:chExt cx="2317581" cy="1373135"/>
          </a:xfrm>
        </p:grpSpPr>
        <p:sp>
          <p:nvSpPr>
            <p:cNvPr id="5" name="Rectangle 4"/>
            <p:cNvSpPr/>
            <p:nvPr/>
          </p:nvSpPr>
          <p:spPr bwMode="auto">
            <a:xfrm>
              <a:off x="209406" y="6787883"/>
              <a:ext cx="2317581" cy="752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>
                  <a:solidFill>
                    <a:srgbClr val="5C72B6"/>
                  </a:solidFill>
                </a:rPr>
                <a:t>Sensibiliser et embarquer</a:t>
              </a:r>
              <a:endParaRPr lang="en-US" b="1">
                <a:solidFill>
                  <a:srgbClr val="5C72B6"/>
                </a:solidFill>
              </a:endParaRPr>
            </a:p>
          </p:txBody>
        </p:sp>
        <p:pic>
          <p:nvPicPr>
            <p:cNvPr id="7" name="Graphique 6" descr="Cycle avec des personnes contour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991803" y="6167535"/>
              <a:ext cx="752787" cy="752787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 bwMode="auto">
          <a:xfrm>
            <a:off x="201423" y="2297865"/>
            <a:ext cx="2106565" cy="1321568"/>
            <a:chOff x="422031" y="2611294"/>
            <a:chExt cx="2106565" cy="1321568"/>
          </a:xfrm>
        </p:grpSpPr>
        <p:sp>
          <p:nvSpPr>
            <p:cNvPr id="3" name="Rectangle 2"/>
            <p:cNvSpPr/>
            <p:nvPr/>
          </p:nvSpPr>
          <p:spPr bwMode="auto">
            <a:xfrm>
              <a:off x="422031" y="3095206"/>
              <a:ext cx="2106565" cy="837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>
                  <a:solidFill>
                    <a:srgbClr val="7030A0"/>
                  </a:solidFill>
                </a:rPr>
                <a:t>Connaitre pour mieux agir</a:t>
              </a:r>
              <a:endParaRPr lang="en-US" b="1">
                <a:solidFill>
                  <a:srgbClr val="7030A0"/>
                </a:solidFill>
              </a:endParaRPr>
            </a:p>
          </p:txBody>
        </p:sp>
        <p:pic>
          <p:nvPicPr>
            <p:cNvPr id="9" name="Graphique 8" descr="Loupe contour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169709" y="2611294"/>
              <a:ext cx="611209" cy="611209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 bwMode="auto">
          <a:xfrm>
            <a:off x="136286" y="4290773"/>
            <a:ext cx="2236841" cy="1388644"/>
            <a:chOff x="290146" y="4262268"/>
            <a:chExt cx="2236841" cy="1388641"/>
          </a:xfrm>
        </p:grpSpPr>
        <p:sp>
          <p:nvSpPr>
            <p:cNvPr id="4" name="Rectangle 3"/>
            <p:cNvSpPr/>
            <p:nvPr/>
          </p:nvSpPr>
          <p:spPr bwMode="auto">
            <a:xfrm>
              <a:off x="290146" y="4898123"/>
              <a:ext cx="2236841" cy="752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>
                  <a:solidFill>
                    <a:srgbClr val="00B050"/>
                  </a:solidFill>
                </a:rPr>
                <a:t>Soutenir un numérique plus sobre &amp; responsable</a:t>
              </a:r>
              <a:endParaRPr lang="en-US" b="1">
                <a:solidFill>
                  <a:srgbClr val="00B050"/>
                </a:solidFill>
              </a:endParaRPr>
            </a:p>
          </p:txBody>
        </p:sp>
        <p:pic>
          <p:nvPicPr>
            <p:cNvPr id="11" name="Graphique 10" descr="Énergie renouvelable contour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093460" y="4262268"/>
              <a:ext cx="630212" cy="630212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/>
        </p:nvGrpSpPr>
        <p:grpSpPr bwMode="auto">
          <a:xfrm>
            <a:off x="12577168" y="2178153"/>
            <a:ext cx="2317581" cy="877976"/>
            <a:chOff x="12954703" y="2453411"/>
            <a:chExt cx="2317581" cy="87797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2954703" y="3131458"/>
              <a:ext cx="2317581" cy="199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>
                  <a:solidFill>
                    <a:srgbClr val="1D4474"/>
                  </a:solidFill>
                </a:rPr>
                <a:t>Innover</a:t>
              </a:r>
              <a:endParaRPr lang="en-US" b="1">
                <a:solidFill>
                  <a:srgbClr val="1D4474"/>
                </a:solidFill>
              </a:endParaRPr>
            </a:p>
          </p:txBody>
        </p:sp>
        <p:pic>
          <p:nvPicPr>
            <p:cNvPr id="32" name="Graphique 31" descr="Ampoule et engrenage contour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3830946" y="2453411"/>
              <a:ext cx="565093" cy="565093"/>
            </a:xfrm>
            <a:prstGeom prst="rect">
              <a:avLst/>
            </a:prstGeom>
          </p:spPr>
        </p:pic>
      </p:grpSp>
      <p:pic>
        <p:nvPicPr>
          <p:cNvPr id="38" name="Graphique 37" descr="Groupe contour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691560" y="5851811"/>
            <a:ext cx="406378" cy="406378"/>
          </a:xfrm>
          <a:prstGeom prst="rect">
            <a:avLst/>
          </a:prstGeom>
        </p:spPr>
      </p:pic>
      <p:pic>
        <p:nvPicPr>
          <p:cNvPr id="40" name="Graphique 39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83489" y="5826141"/>
            <a:ext cx="406378" cy="406378"/>
          </a:xfrm>
          <a:prstGeom prst="rect">
            <a:avLst/>
          </a:prstGeom>
        </p:spPr>
      </p:pic>
      <p:pic>
        <p:nvPicPr>
          <p:cNvPr id="42" name="Graphique 41" descr="Groupe contour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386436" y="5826141"/>
            <a:ext cx="406378" cy="406378"/>
          </a:xfrm>
          <a:prstGeom prst="rect">
            <a:avLst/>
          </a:prstGeom>
        </p:spPr>
      </p:pic>
      <p:pic>
        <p:nvPicPr>
          <p:cNvPr id="43" name="Graphique 42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960741" y="5826141"/>
            <a:ext cx="406378" cy="406378"/>
          </a:xfrm>
          <a:prstGeom prst="rect">
            <a:avLst/>
          </a:prstGeom>
        </p:spPr>
      </p:pic>
      <p:pic>
        <p:nvPicPr>
          <p:cNvPr id="44" name="Graphique 43" descr="Ville contour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74140" y="3801171"/>
            <a:ext cx="406378" cy="406378"/>
          </a:xfrm>
          <a:prstGeom prst="rect">
            <a:avLst/>
          </a:prstGeom>
        </p:spPr>
      </p:pic>
      <p:pic>
        <p:nvPicPr>
          <p:cNvPr id="45" name="Graphique 44" descr="Main ouverte contour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459121" y="3836379"/>
            <a:ext cx="406378" cy="406378"/>
          </a:xfrm>
          <a:prstGeom prst="rect">
            <a:avLst/>
          </a:prstGeom>
        </p:spPr>
      </p:pic>
      <p:pic>
        <p:nvPicPr>
          <p:cNvPr id="46" name="Graphique 45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486717" y="3783592"/>
            <a:ext cx="406378" cy="406378"/>
          </a:xfrm>
          <a:prstGeom prst="rect">
            <a:avLst/>
          </a:prstGeom>
        </p:spPr>
      </p:pic>
      <p:pic>
        <p:nvPicPr>
          <p:cNvPr id="47" name="Graphique 46" descr="Ville contour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854896" y="3796420"/>
            <a:ext cx="406378" cy="406378"/>
          </a:xfrm>
          <a:prstGeom prst="rect">
            <a:avLst/>
          </a:prstGeom>
        </p:spPr>
      </p:pic>
      <p:pic>
        <p:nvPicPr>
          <p:cNvPr id="48" name="Graphique 47" descr="Main ouverte contour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229817" y="3841047"/>
            <a:ext cx="406378" cy="406378"/>
          </a:xfrm>
          <a:prstGeom prst="rect">
            <a:avLst/>
          </a:prstGeom>
        </p:spPr>
      </p:pic>
      <p:pic>
        <p:nvPicPr>
          <p:cNvPr id="49" name="Graphique 48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64257" y="3789665"/>
            <a:ext cx="406378" cy="406378"/>
          </a:xfrm>
          <a:prstGeom prst="rect">
            <a:avLst/>
          </a:prstGeom>
        </p:spPr>
      </p:pic>
      <p:pic>
        <p:nvPicPr>
          <p:cNvPr id="50" name="Graphique 49" descr="Ville contour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632436" y="3802493"/>
            <a:ext cx="406378" cy="406378"/>
          </a:xfrm>
          <a:prstGeom prst="rect">
            <a:avLst/>
          </a:prstGeom>
        </p:spPr>
      </p:pic>
      <p:pic>
        <p:nvPicPr>
          <p:cNvPr id="51" name="Graphique 50" descr="Main ouverte contour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007357" y="3829536"/>
            <a:ext cx="406378" cy="406378"/>
          </a:xfrm>
          <a:prstGeom prst="rect">
            <a:avLst/>
          </a:prstGeom>
        </p:spPr>
      </p:pic>
      <p:pic>
        <p:nvPicPr>
          <p:cNvPr id="52" name="Graphique 51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96621" y="1744599"/>
            <a:ext cx="406378" cy="406378"/>
          </a:xfrm>
          <a:prstGeom prst="rect">
            <a:avLst/>
          </a:prstGeom>
        </p:spPr>
      </p:pic>
      <p:pic>
        <p:nvPicPr>
          <p:cNvPr id="53" name="Graphique 52" descr="Ville contour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153225" y="1762182"/>
            <a:ext cx="406378" cy="406378"/>
          </a:xfrm>
          <a:prstGeom prst="rect">
            <a:avLst/>
          </a:prstGeom>
        </p:spPr>
      </p:pic>
      <p:pic>
        <p:nvPicPr>
          <p:cNvPr id="54" name="Graphique 53" descr="Main ouverte contour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539721" y="1827771"/>
            <a:ext cx="406378" cy="406378"/>
          </a:xfrm>
          <a:prstGeom prst="rect">
            <a:avLst/>
          </a:prstGeom>
        </p:spPr>
      </p:pic>
      <p:pic>
        <p:nvPicPr>
          <p:cNvPr id="55" name="Graphique 54" descr="Groupe contour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57467" y="1762182"/>
            <a:ext cx="406378" cy="406378"/>
          </a:xfrm>
          <a:prstGeom prst="rect">
            <a:avLst/>
          </a:prstGeom>
        </p:spPr>
      </p:pic>
      <p:pic>
        <p:nvPicPr>
          <p:cNvPr id="56" name="Graphique 55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480505" y="1765881"/>
            <a:ext cx="406378" cy="406378"/>
          </a:xfrm>
          <a:prstGeom prst="rect">
            <a:avLst/>
          </a:prstGeom>
        </p:spPr>
      </p:pic>
      <p:pic>
        <p:nvPicPr>
          <p:cNvPr id="57" name="Graphique 56" descr="Ville contour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837109" y="1765881"/>
            <a:ext cx="406378" cy="406378"/>
          </a:xfrm>
          <a:prstGeom prst="rect">
            <a:avLst/>
          </a:prstGeom>
        </p:spPr>
      </p:pic>
      <p:pic>
        <p:nvPicPr>
          <p:cNvPr id="58" name="Graphique 57" descr="Main ouverte contour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223605" y="1823757"/>
            <a:ext cx="406378" cy="406378"/>
          </a:xfrm>
          <a:prstGeom prst="rect">
            <a:avLst/>
          </a:prstGeom>
        </p:spPr>
      </p:pic>
      <p:pic>
        <p:nvPicPr>
          <p:cNvPr id="59" name="Graphique 58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468193" y="1734745"/>
            <a:ext cx="406378" cy="406378"/>
          </a:xfrm>
          <a:prstGeom prst="rect">
            <a:avLst/>
          </a:prstGeom>
        </p:spPr>
      </p:pic>
      <p:pic>
        <p:nvPicPr>
          <p:cNvPr id="60" name="Graphique 59" descr="Tribunal contou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704149" y="2846879"/>
            <a:ext cx="406378" cy="406378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 bwMode="auto">
          <a:xfrm>
            <a:off x="5047087" y="8225008"/>
            <a:ext cx="6161827" cy="303501"/>
            <a:chOff x="1835506" y="6168759"/>
            <a:chExt cx="4621370" cy="227626"/>
          </a:xfrm>
        </p:grpSpPr>
        <p:pic>
          <p:nvPicPr>
            <p:cNvPr id="6" name="Graphique 5" descr="Tribunal contour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835506" y="6171966"/>
              <a:ext cx="224419" cy="224419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 bwMode="auto">
            <a:xfrm>
              <a:off x="2000577" y="6168759"/>
              <a:ext cx="1370998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350"/>
                <a:t>Institutions publiques</a:t>
              </a:r>
              <a:endParaRPr lang="en-US" sz="1350"/>
            </a:p>
          </p:txBody>
        </p:sp>
        <p:pic>
          <p:nvPicPr>
            <p:cNvPr id="8" name="Graphique 7" descr="Ville contour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3304893" y="6171966"/>
              <a:ext cx="224419" cy="224419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 bwMode="auto">
            <a:xfrm>
              <a:off x="3469964" y="6168759"/>
              <a:ext cx="107316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350"/>
                <a:t>Entreprises</a:t>
              </a:r>
              <a:endParaRPr lang="en-US" sz="1350"/>
            </a:p>
          </p:txBody>
        </p:sp>
        <p:pic>
          <p:nvPicPr>
            <p:cNvPr id="10" name="Graphique 9" descr="Main ouverte contour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4220316" y="6171966"/>
              <a:ext cx="224419" cy="22441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 bwMode="auto">
            <a:xfrm>
              <a:off x="4385387" y="6168759"/>
              <a:ext cx="107316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350"/>
                <a:t>Associations</a:t>
              </a:r>
              <a:endParaRPr lang="en-US" sz="1350"/>
            </a:p>
          </p:txBody>
        </p:sp>
        <p:pic>
          <p:nvPicPr>
            <p:cNvPr id="15" name="Graphique 14" descr="Groupe contour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218645" y="6171966"/>
              <a:ext cx="224419" cy="224419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 bwMode="auto">
            <a:xfrm>
              <a:off x="5383716" y="6168759"/>
              <a:ext cx="107316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350"/>
                <a:t>Citoyens</a:t>
              </a:r>
              <a:endParaRPr lang="en-US" sz="1350"/>
            </a:p>
          </p:txBody>
        </p:sp>
      </p:grpSp>
      <p:sp>
        <p:nvSpPr>
          <p:cNvPr id="64" name="Titre 1"/>
          <p:cNvSpPr txBox="1"/>
          <p:nvPr/>
        </p:nvSpPr>
        <p:spPr bwMode="auto">
          <a:xfrm>
            <a:off x="2528597" y="471576"/>
            <a:ext cx="1168192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fr-FR" sz="4000">
                <a:solidFill>
                  <a:srgbClr val="2C3176"/>
                </a:solidFill>
                <a:latin typeface="Marianne"/>
              </a:rPr>
              <a:t>3. Quelles actions ?</a:t>
            </a:r>
            <a:endParaRPr lang="en-US" sz="4000">
              <a:solidFill>
                <a:srgbClr val="2C3176"/>
              </a:solidFill>
              <a:latin typeface="Marian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/>
          <p:nvPr/>
        </p:nvSpPr>
        <p:spPr bwMode="auto">
          <a:xfrm>
            <a:off x="2532223" y="471576"/>
            <a:ext cx="1153937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fr-FR" sz="4000" spc="-75">
                <a:solidFill>
                  <a:srgbClr val="2C3176"/>
                </a:solidFill>
                <a:latin typeface="Marianne"/>
                <a:cs typeface="Marianne"/>
              </a:rPr>
              <a:t>Exemples d’actions « Numérique responsable » </a:t>
            </a:r>
            <a:endParaRPr/>
          </a:p>
          <a:p>
            <a:pPr algn="ctr">
              <a:defRPr/>
            </a:pPr>
            <a:r>
              <a:rPr lang="fr-FR" sz="4000" spc="-75">
                <a:solidFill>
                  <a:srgbClr val="2C3176"/>
                </a:solidFill>
                <a:latin typeface="Marianne"/>
                <a:cs typeface="Marianne"/>
              </a:rPr>
              <a:t>à l’échelle territoriale</a:t>
            </a:r>
            <a:endParaRPr lang="fr-FR" sz="4000" u="sng" spc="-75">
              <a:solidFill>
                <a:srgbClr val="2C3176"/>
              </a:solidFill>
              <a:latin typeface="Marianne"/>
              <a:cs typeface="Marianne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5691" y="1927999"/>
            <a:ext cx="2849077" cy="76012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 bwMode="auto">
          <a:xfrm>
            <a:off x="1257300" y="2919595"/>
            <a:ext cx="3324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/>
              <a:t>Une page du site de la ville est dédiée au Numérique responsable + la ville a organisé une semaine du Numérique responsable</a:t>
            </a:r>
            <a:endParaRPr lang="en-US" sz="1600" b="1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96071" y="1927999"/>
            <a:ext cx="1768451" cy="760125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459599" y="1987264"/>
            <a:ext cx="1939707" cy="641596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01403" y="4135022"/>
            <a:ext cx="4515404" cy="36249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5344729" y="2919595"/>
            <a:ext cx="4851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/>
              <a:t>Partenariat avec l’association Envie 35 pour </a:t>
            </a:r>
            <a:r>
              <a:rPr lang="fr-FR" sz="1600" b="1">
                <a:solidFill>
                  <a:srgbClr val="000000"/>
                </a:solidFill>
                <a:latin typeface="VistaSansOT"/>
              </a:rPr>
              <a:t>récupérer et reconditionner du matériel informatique de la ville et de la Métropole </a:t>
            </a:r>
            <a:r>
              <a:rPr lang="fr-FR" sz="1600">
                <a:solidFill>
                  <a:srgbClr val="000000"/>
                </a:solidFill>
                <a:latin typeface="VistaSansOT"/>
              </a:rPr>
              <a:t>(800 ordinateurs, 50 smartphones et différents petits matériels - câbles, chargeurs,…)</a:t>
            </a:r>
            <a:endParaRPr lang="en-US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2410477" y="1786081"/>
            <a:ext cx="2469996" cy="104396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 bwMode="auto">
          <a:xfrm>
            <a:off x="13534634" y="3248123"/>
            <a:ext cx="2635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Mutualisation des services numériques sur 18 communes (dont la ville de Bordeaux)</a:t>
            </a:r>
            <a:endParaRPr/>
          </a:p>
          <a:p>
            <a:pPr marL="228594" indent="-228594">
              <a:buFont typeface="Wingdings"/>
              <a:buChar char="à"/>
              <a:defRPr/>
            </a:pPr>
            <a:r>
              <a:rPr lang="fr-FR" sz="1600"/>
              <a:t>30% de gain d’énergie</a:t>
            </a:r>
            <a:endParaRPr/>
          </a:p>
          <a:p>
            <a:pPr marL="228594" indent="-228594">
              <a:buFont typeface="Wingdings"/>
              <a:buChar char="à"/>
              <a:defRPr/>
            </a:pPr>
            <a:endParaRPr lang="en-US" sz="1600"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10196378" y="6134599"/>
            <a:ext cx="2738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600" b="1"/>
              <a:t>2024 : </a:t>
            </a:r>
            <a:endParaRPr/>
          </a:p>
          <a:p>
            <a:pPr algn="r">
              <a:defRPr/>
            </a:pPr>
            <a:r>
              <a:rPr lang="fr-FR" sz="1600" b="1"/>
              <a:t>Organisation d’une collecte du matériel IT à l’échelle de la métropole (citoyens, entreprises, agents)</a:t>
            </a:r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936339" y="5684183"/>
            <a:ext cx="3073700" cy="201818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898873" y="2929725"/>
            <a:ext cx="2635760" cy="252610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92043" y="4056823"/>
            <a:ext cx="4816372" cy="26801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472153" y="471576"/>
            <a:ext cx="13783332" cy="1231106"/>
          </a:xfr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fr-FR" sz="4000" spc="-75">
                <a:cs typeface="Marianne"/>
              </a:rPr>
              <a:t>Conclusion &amp; prochaines étapes </a:t>
            </a:r>
            <a:br>
              <a:rPr lang="fr-FR" sz="4000" spc="-75">
                <a:cs typeface="Marianne"/>
              </a:rPr>
            </a:br>
            <a:r>
              <a:rPr lang="fr-FR" sz="4000" spc="-75">
                <a:cs typeface="Marianne"/>
              </a:rPr>
              <a:t>pour l’approche territoriale</a:t>
            </a:r>
            <a:endParaRPr lang="fr-FR" sz="4000" u="sng" spc="-75">
              <a:cs typeface="Marianne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25805" y="3825918"/>
            <a:ext cx="4284155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993" indent="-287993" algn="just" defTabSz="914354">
              <a:lnSpc>
                <a:spcPct val="125000"/>
              </a:lnSpc>
              <a:buFont typeface="Arial"/>
              <a:buChar char="•"/>
              <a:defRPr/>
            </a:pPr>
            <a:endParaRPr lang="fr-FR" sz="2000" b="1">
              <a:solidFill>
                <a:prstClr val="black"/>
              </a:solidFill>
              <a:latin typeface="Marianne"/>
              <a:ea typeface="Marianne"/>
              <a:cs typeface="Marianne"/>
            </a:endParaRPr>
          </a:p>
          <a:p>
            <a:pPr marL="287993" indent="-287993" algn="just" defTabSz="914354">
              <a:lnSpc>
                <a:spcPct val="125000"/>
              </a:lnSpc>
              <a:buFont typeface="Arial"/>
              <a:buChar char="•"/>
              <a:defRPr/>
            </a:pPr>
            <a:endParaRPr lang="fr-FR" sz="2000" b="1" spc="11">
              <a:solidFill>
                <a:srgbClr val="2C3176"/>
              </a:solidFill>
              <a:latin typeface="Marianne"/>
              <a:ea typeface="Marianne"/>
              <a:cs typeface="Marianne"/>
            </a:endParaRP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746125" y="2919869"/>
            <a:ext cx="4316675" cy="1739353"/>
          </a:xfrm>
          <a:prstGeom prst="roundRect">
            <a:avLst>
              <a:gd name="adj" fmla="val 16667"/>
            </a:avLst>
          </a:prstGeom>
          <a:solidFill>
            <a:srgbClr val="FFCA05"/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Marianne"/>
              </a:rPr>
              <a:t>Structurer en interne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5764639" y="2919869"/>
            <a:ext cx="4316675" cy="1739353"/>
          </a:xfrm>
          <a:prstGeom prst="roundRect">
            <a:avLst>
              <a:gd name="adj" fmla="val 16667"/>
            </a:avLst>
          </a:prstGeom>
          <a:solidFill>
            <a:srgbClr val="5C72B6"/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Marianne"/>
              </a:rPr>
              <a:t>Commencer de manière incrémentale</a:t>
            </a:r>
            <a:endParaRPr/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10783152" y="2919869"/>
            <a:ext cx="4316675" cy="1739353"/>
          </a:xfrm>
          <a:prstGeom prst="roundRect">
            <a:avLst>
              <a:gd name="adj" fmla="val 16667"/>
            </a:avLst>
          </a:prstGeom>
          <a:solidFill>
            <a:srgbClr val="209072"/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Marianne"/>
              </a:rPr>
              <a:t>Viser des actions « gains rapides »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6687" y="3840823"/>
            <a:ext cx="704088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97451" y="3840823"/>
            <a:ext cx="704088" cy="7040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63953" y="3840823"/>
            <a:ext cx="704088" cy="7040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10815672" y="4877477"/>
            <a:ext cx="4284155" cy="198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993" indent="-287993" algn="just" defTabSz="914354">
              <a:lnSpc>
                <a:spcPct val="125000"/>
              </a:lnSpc>
              <a:buFont typeface="Arial"/>
              <a:buChar char="•"/>
              <a:defRPr/>
            </a:pP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Afin de créer une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dynamique positive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 et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encourager les parties prenantes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 mobilisées au cours de la démarche à continuer à s’engager sur le Numérique responsable </a:t>
            </a:r>
            <a:endParaRPr/>
          </a:p>
        </p:txBody>
      </p:sp>
      <p:sp>
        <p:nvSpPr>
          <p:cNvPr id="26" name="Rectangle 25"/>
          <p:cNvSpPr/>
          <p:nvPr/>
        </p:nvSpPr>
        <p:spPr bwMode="auto">
          <a:xfrm>
            <a:off x="5764639" y="4877477"/>
            <a:ext cx="4316675" cy="275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993" indent="-287993" algn="just" defTabSz="914354">
              <a:lnSpc>
                <a:spcPct val="125000"/>
              </a:lnSpc>
              <a:buFont typeface="Arial"/>
              <a:buChar char="•"/>
              <a:defRPr/>
            </a:pP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Afin d’être en mesure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d’optimiser les points positifs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,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éviter la prise de risque et l’obsolescence 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de la démarche (le Numérique est un domaine en évolution constante et rapide) et garantir des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résultats plus long terme 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à l’échelle du territoire</a:t>
            </a:r>
            <a:endParaRPr/>
          </a:p>
        </p:txBody>
      </p:sp>
      <p:sp>
        <p:nvSpPr>
          <p:cNvPr id="27" name="Rectangle 26"/>
          <p:cNvSpPr/>
          <p:nvPr/>
        </p:nvSpPr>
        <p:spPr bwMode="auto">
          <a:xfrm>
            <a:off x="778645" y="4877477"/>
            <a:ext cx="4231315" cy="237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993" indent="-287993" algn="just" defTabSz="914354">
              <a:lnSpc>
                <a:spcPct val="125000"/>
              </a:lnSpc>
              <a:buFont typeface="Arial"/>
              <a:buChar char="•"/>
              <a:defRPr/>
            </a:pP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Afin d’avoir une démarche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claire et responsabilisante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, avec </a:t>
            </a:r>
            <a:r>
              <a:rPr lang="fr-FR" sz="2000" b="1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un suivi régulier et des objectifs pertinents </a:t>
            </a:r>
            <a:r>
              <a:rPr lang="fr-FR" sz="2000" spc="11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permettant de garantir un déploiement optimal et durable de la démarche à l’échelle territoriale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124648" y="533400"/>
            <a:ext cx="14168160" cy="7543800"/>
            <a:chOff x="1124648" y="699275"/>
            <a:chExt cx="14168160" cy="7543800"/>
          </a:xfrm>
        </p:grpSpPr>
        <p:sp>
          <p:nvSpPr>
            <p:cNvPr id="3" name="object 3"/>
            <p:cNvSpPr/>
            <p:nvPr/>
          </p:nvSpPr>
          <p:spPr bwMode="auto">
            <a:xfrm>
              <a:off x="1124648" y="1631378"/>
              <a:ext cx="13248005" cy="6611697"/>
            </a:xfrm>
            <a:custGeom>
              <a:avLst/>
              <a:gdLst/>
              <a:ahLst/>
              <a:cxnLst/>
              <a:rect l="l" t="t" r="r" b="b"/>
              <a:pathLst>
                <a:path w="13248005" h="6181725" extrusionOk="0">
                  <a:moveTo>
                    <a:pt x="13247535" y="0"/>
                  </a:moveTo>
                  <a:lnTo>
                    <a:pt x="0" y="0"/>
                  </a:lnTo>
                  <a:lnTo>
                    <a:pt x="0" y="6181178"/>
                  </a:lnTo>
                  <a:lnTo>
                    <a:pt x="13247535" y="6181178"/>
                  </a:lnTo>
                  <a:lnTo>
                    <a:pt x="1324753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3091263" y="699275"/>
              <a:ext cx="2201545" cy="2104390"/>
            </a:xfrm>
            <a:custGeom>
              <a:avLst/>
              <a:gdLst/>
              <a:ahLst/>
              <a:cxnLst/>
              <a:rect l="l" t="t" r="r" b="b"/>
              <a:pathLst>
                <a:path w="2201544" h="2104390" extrusionOk="0">
                  <a:moveTo>
                    <a:pt x="1256360" y="0"/>
                  </a:moveTo>
                  <a:lnTo>
                    <a:pt x="0" y="0"/>
                  </a:lnTo>
                  <a:lnTo>
                    <a:pt x="0" y="1247749"/>
                  </a:lnTo>
                  <a:lnTo>
                    <a:pt x="895578" y="1247749"/>
                  </a:lnTo>
                  <a:lnTo>
                    <a:pt x="951001" y="2104212"/>
                  </a:lnTo>
                  <a:lnTo>
                    <a:pt x="2201405" y="2104212"/>
                  </a:lnTo>
                  <a:lnTo>
                    <a:pt x="2117382" y="806983"/>
                  </a:lnTo>
                  <a:lnTo>
                    <a:pt x="2112914" y="758885"/>
                  </a:lnTo>
                  <a:lnTo>
                    <a:pt x="2105851" y="711607"/>
                  </a:lnTo>
                  <a:lnTo>
                    <a:pt x="2096269" y="665221"/>
                  </a:lnTo>
                  <a:lnTo>
                    <a:pt x="2084242" y="619795"/>
                  </a:lnTo>
                  <a:lnTo>
                    <a:pt x="2069845" y="575400"/>
                  </a:lnTo>
                  <a:lnTo>
                    <a:pt x="2053152" y="532105"/>
                  </a:lnTo>
                  <a:lnTo>
                    <a:pt x="2034239" y="489982"/>
                  </a:lnTo>
                  <a:lnTo>
                    <a:pt x="2013180" y="449100"/>
                  </a:lnTo>
                  <a:lnTo>
                    <a:pt x="1990049" y="409529"/>
                  </a:lnTo>
                  <a:lnTo>
                    <a:pt x="1964921" y="371339"/>
                  </a:lnTo>
                  <a:lnTo>
                    <a:pt x="1937872" y="334601"/>
                  </a:lnTo>
                  <a:lnTo>
                    <a:pt x="1908975" y="299384"/>
                  </a:lnTo>
                  <a:lnTo>
                    <a:pt x="1878305" y="265758"/>
                  </a:lnTo>
                  <a:lnTo>
                    <a:pt x="1845938" y="233794"/>
                  </a:lnTo>
                  <a:lnTo>
                    <a:pt x="1811948" y="203561"/>
                  </a:lnTo>
                  <a:lnTo>
                    <a:pt x="1776409" y="175130"/>
                  </a:lnTo>
                  <a:lnTo>
                    <a:pt x="1739397" y="148571"/>
                  </a:lnTo>
                  <a:lnTo>
                    <a:pt x="1700985" y="123954"/>
                  </a:lnTo>
                  <a:lnTo>
                    <a:pt x="1661249" y="101349"/>
                  </a:lnTo>
                  <a:lnTo>
                    <a:pt x="1620264" y="80825"/>
                  </a:lnTo>
                  <a:lnTo>
                    <a:pt x="1578103" y="62454"/>
                  </a:lnTo>
                  <a:lnTo>
                    <a:pt x="1534843" y="46305"/>
                  </a:lnTo>
                  <a:lnTo>
                    <a:pt x="1490557" y="32448"/>
                  </a:lnTo>
                  <a:lnTo>
                    <a:pt x="1445320" y="20953"/>
                  </a:lnTo>
                  <a:lnTo>
                    <a:pt x="1399207" y="11891"/>
                  </a:lnTo>
                  <a:lnTo>
                    <a:pt x="1352293" y="5331"/>
                  </a:lnTo>
                  <a:lnTo>
                    <a:pt x="1304652" y="1344"/>
                  </a:lnTo>
                  <a:lnTo>
                    <a:pt x="1256360" y="0"/>
                  </a:lnTo>
                  <a:close/>
                </a:path>
              </a:pathLst>
            </a:custGeom>
            <a:solidFill>
              <a:srgbClr val="5D6DB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8"/>
          <p:cNvSpPr/>
          <p:nvPr/>
        </p:nvSpPr>
        <p:spPr bwMode="auto">
          <a:xfrm>
            <a:off x="788572" y="7235954"/>
            <a:ext cx="1278890" cy="1222375"/>
          </a:xfrm>
          <a:custGeom>
            <a:avLst/>
            <a:gdLst/>
            <a:ahLst/>
            <a:cxnLst/>
            <a:rect l="l" t="t" r="r" b="b"/>
            <a:pathLst>
              <a:path w="1278889" h="1222375" extrusionOk="0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99000" y="6955697"/>
            <a:ext cx="8010144" cy="26212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6000" y="3251847"/>
            <a:ext cx="1935480" cy="7193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 bwMode="auto">
          <a:xfrm>
            <a:off x="1124647" y="4325814"/>
            <a:ext cx="1324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800" b="1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Fin du guide sur l’approche territoriale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rcRect l="35088"/>
          <a:stretch/>
        </p:blipFill>
        <p:spPr bwMode="auto">
          <a:xfrm>
            <a:off x="189816" y="85773"/>
            <a:ext cx="2482879" cy="1222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 bwMode="auto">
          <a:xfrm>
            <a:off x="1000517" y="471574"/>
            <a:ext cx="14254967" cy="1231106"/>
          </a:xfr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fr-FR" sz="4000" spc="-75">
                <a:cs typeface="Marianne"/>
              </a:rPr>
              <a:t>Numérique responsable à l’échelle du territoire :</a:t>
            </a:r>
            <a:br>
              <a:rPr lang="fr-FR" sz="4000" spc="-75">
                <a:cs typeface="Marianne"/>
              </a:rPr>
            </a:br>
            <a:r>
              <a:rPr lang="fr-FR" sz="4000" spc="-75">
                <a:cs typeface="Marianne"/>
              </a:rPr>
              <a:t>Le contexte</a:t>
            </a:r>
            <a:endParaRPr lang="fr-FR" sz="4000" u="sng" spc="-75">
              <a:cs typeface="Marianne"/>
            </a:endParaRPr>
          </a:p>
        </p:txBody>
      </p:sp>
      <p:sp>
        <p:nvSpPr>
          <p:cNvPr id="4" name="TextBox 60"/>
          <p:cNvSpPr txBox="1"/>
          <p:nvPr/>
        </p:nvSpPr>
        <p:spPr bwMode="auto">
          <a:xfrm>
            <a:off x="1097994" y="1909130"/>
            <a:ext cx="14407604" cy="3246607"/>
          </a:xfrm>
          <a:prstGeom prst="rect">
            <a:avLst/>
          </a:prstGeom>
          <a:solidFill>
            <a:srgbClr val="00B050">
              <a:alpha val="14902"/>
            </a:srgbClr>
          </a:solidFill>
          <a:ln w="12700">
            <a:solidFill>
              <a:srgbClr val="00B050"/>
            </a:solidFill>
            <a:prstDash val="dashDot"/>
          </a:ln>
        </p:spPr>
        <p:txBody>
          <a:bodyPr vert="horz" wrap="square" lIns="274320" tIns="2743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fr-FR" sz="1600" b="1" dirty="0">
                <a:latin typeface="Marianne"/>
              </a:rPr>
              <a:t>Le numérique représente …</a:t>
            </a:r>
            <a:endParaRPr dirty="0"/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r>
              <a:rPr lang="fr-FR" sz="1400" dirty="0">
                <a:latin typeface="Marianne"/>
              </a:rPr>
              <a:t>Les collectivités </a:t>
            </a:r>
            <a:r>
              <a:rPr lang="fr-FR" sz="1400" b="1" dirty="0">
                <a:latin typeface="Marianne"/>
              </a:rPr>
              <a:t>contribuent activement à l’empreinte environnementale du territoire</a:t>
            </a:r>
            <a:r>
              <a:rPr lang="fr-FR" sz="1400" dirty="0">
                <a:latin typeface="Marianne"/>
              </a:rPr>
              <a:t>… Elles représentent </a:t>
            </a:r>
            <a:r>
              <a:rPr lang="fr-FR" sz="2000" b="1" dirty="0">
                <a:solidFill>
                  <a:srgbClr val="00B050"/>
                </a:solidFill>
              </a:rPr>
              <a:t>10 % </a:t>
            </a:r>
            <a:r>
              <a:rPr lang="fr-FR" sz="1400" dirty="0">
                <a:latin typeface="Marianne"/>
              </a:rPr>
              <a:t>de la consommation d’énergie sur leur territoire </a:t>
            </a:r>
            <a:endParaRPr lang="fr-FR" sz="1400" dirty="0"/>
          </a:p>
          <a:p>
            <a:pPr algn="just">
              <a:defRPr/>
            </a:pPr>
            <a:r>
              <a:rPr lang="fr-FR" sz="1600" dirty="0">
                <a:latin typeface="Marianne"/>
              </a:rPr>
              <a:t> </a:t>
            </a:r>
            <a:endParaRPr dirty="0"/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algn="just">
              <a:defRPr/>
            </a:pPr>
            <a:endParaRPr lang="fr-FR" sz="1600" dirty="0">
              <a:latin typeface="Marianne"/>
            </a:endParaRPr>
          </a:p>
          <a:p>
            <a:pPr marL="285750" indent="-285750" algn="just">
              <a:buFont typeface="Wingdings"/>
              <a:buChar char="è"/>
              <a:defRPr/>
            </a:pPr>
            <a:endParaRPr lang="fr-FR" sz="1600" i="1" dirty="0">
              <a:latin typeface="Marianne"/>
            </a:endParaRPr>
          </a:p>
        </p:txBody>
      </p:sp>
      <p:sp>
        <p:nvSpPr>
          <p:cNvPr id="5" name="Forme libre : forme 142"/>
          <p:cNvSpPr/>
          <p:nvPr/>
        </p:nvSpPr>
        <p:spPr bwMode="auto">
          <a:xfrm>
            <a:off x="1318324" y="1641792"/>
            <a:ext cx="3139969" cy="534676"/>
          </a:xfrm>
          <a:custGeom>
            <a:avLst/>
            <a:gdLst>
              <a:gd name="connsiteX0" fmla="*/ 1879091 w 1886275"/>
              <a:gd name="connsiteY0" fmla="*/ 142145 h 395474"/>
              <a:gd name="connsiteX1" fmla="*/ 1867589 w 1886275"/>
              <a:gd name="connsiteY1" fmla="*/ 271747 h 395474"/>
              <a:gd name="connsiteX2" fmla="*/ 1571766 w 1886275"/>
              <a:gd name="connsiteY2" fmla="*/ 397960 h 395474"/>
              <a:gd name="connsiteX3" fmla="*/ 1190945 w 1886275"/>
              <a:gd name="connsiteY3" fmla="*/ 397960 h 395474"/>
              <a:gd name="connsiteX4" fmla="*/ 42387 w 1886275"/>
              <a:gd name="connsiteY4" fmla="*/ 388808 h 395474"/>
              <a:gd name="connsiteX5" fmla="*/ 14208 w 1886275"/>
              <a:gd name="connsiteY5" fmla="*/ 140902 h 395474"/>
              <a:gd name="connsiteX6" fmla="*/ 303706 w 1886275"/>
              <a:gd name="connsiteY6" fmla="*/ 8474 h 395474"/>
              <a:gd name="connsiteX7" fmla="*/ 1644457 w 1886275"/>
              <a:gd name="connsiteY7" fmla="*/ 8474 h 395474"/>
              <a:gd name="connsiteX8" fmla="*/ 1879091 w 1886275"/>
              <a:gd name="connsiteY8" fmla="*/ 141693 h 3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275" h="395474" extrusionOk="0">
                <a:moveTo>
                  <a:pt x="1879091" y="142145"/>
                </a:moveTo>
                <a:cubicBezTo>
                  <a:pt x="1886107" y="219545"/>
                  <a:pt x="1877826" y="215590"/>
                  <a:pt x="1867589" y="271747"/>
                </a:cubicBezTo>
                <a:cubicBezTo>
                  <a:pt x="1849992" y="373441"/>
                  <a:pt x="1774196" y="398073"/>
                  <a:pt x="1571766" y="397960"/>
                </a:cubicBezTo>
                <a:lnTo>
                  <a:pt x="1190945" y="397960"/>
                </a:lnTo>
                <a:cubicBezTo>
                  <a:pt x="997602" y="396039"/>
                  <a:pt x="260804" y="383271"/>
                  <a:pt x="42387" y="388808"/>
                </a:cubicBezTo>
                <a:cubicBezTo>
                  <a:pt x="25480" y="363384"/>
                  <a:pt x="-3619" y="243725"/>
                  <a:pt x="14208" y="140902"/>
                </a:cubicBezTo>
                <a:cubicBezTo>
                  <a:pt x="30426" y="47457"/>
                  <a:pt x="61940" y="8474"/>
                  <a:pt x="303706" y="8474"/>
                </a:cubicBezTo>
                <a:lnTo>
                  <a:pt x="1644457" y="8474"/>
                </a:lnTo>
                <a:cubicBezTo>
                  <a:pt x="1829634" y="8474"/>
                  <a:pt x="1869774" y="38530"/>
                  <a:pt x="1879091" y="141693"/>
                </a:cubicBezTo>
              </a:path>
            </a:pathLst>
          </a:custGeom>
          <a:solidFill>
            <a:srgbClr val="00B050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t"/>
          <a:lstStyle/>
          <a:p>
            <a:pPr marL="231775" marR="0"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1600" b="1">
                <a:solidFill>
                  <a:schemeClr val="bg1"/>
                </a:solidFill>
                <a:latin typeface="Marianne"/>
              </a:rPr>
              <a:t>Contexte environnemental</a:t>
            </a:r>
            <a:endParaRPr/>
          </a:p>
        </p:txBody>
      </p:sp>
      <p:sp>
        <p:nvSpPr>
          <p:cNvPr id="6" name="TextBox 10"/>
          <p:cNvSpPr txBox="1"/>
          <p:nvPr/>
        </p:nvSpPr>
        <p:spPr bwMode="auto">
          <a:xfrm>
            <a:off x="1042420" y="5508352"/>
            <a:ext cx="14407604" cy="2816151"/>
          </a:xfrm>
          <a:prstGeom prst="rect">
            <a:avLst/>
          </a:prstGeom>
          <a:solidFill>
            <a:srgbClr val="5C72B6">
              <a:alpha val="14902"/>
            </a:srgbClr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274320" tIns="274320" rIns="91440" bIns="45720" rtlCol="0" anchor="t" anchorCtr="0">
            <a:noAutofit/>
          </a:bodyPr>
          <a:lstStyle/>
          <a:p>
            <a:pPr marR="0" lvl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1600" dirty="0">
                <a:latin typeface="Marianne"/>
              </a:rPr>
              <a:t>Au-delà d’être responsables de leur propre consommation et empreinte environnementale</a:t>
            </a:r>
            <a:r>
              <a:rPr lang="fr-FR" sz="1600" b="1" dirty="0">
                <a:latin typeface="Marianne"/>
              </a:rPr>
              <a:t>, les collectivités ont également des obligations quant à la réduction plus générale de l’empreinte de leur territoire</a:t>
            </a:r>
            <a:r>
              <a:rPr lang="fr-FR" sz="1600" dirty="0">
                <a:latin typeface="Marianne"/>
              </a:rPr>
              <a:t>.</a:t>
            </a:r>
            <a:endParaRPr lang="fr-FR" sz="1600" i="1" dirty="0">
              <a:latin typeface="Marianne"/>
            </a:endParaRPr>
          </a:p>
        </p:txBody>
      </p:sp>
      <p:sp>
        <p:nvSpPr>
          <p:cNvPr id="7" name="Forme libre : forme 142"/>
          <p:cNvSpPr/>
          <p:nvPr/>
        </p:nvSpPr>
        <p:spPr bwMode="auto">
          <a:xfrm>
            <a:off x="1204147" y="5198018"/>
            <a:ext cx="3138323" cy="539496"/>
          </a:xfrm>
          <a:custGeom>
            <a:avLst/>
            <a:gdLst>
              <a:gd name="connsiteX0" fmla="*/ 1879091 w 1886275"/>
              <a:gd name="connsiteY0" fmla="*/ 142145 h 395474"/>
              <a:gd name="connsiteX1" fmla="*/ 1867589 w 1886275"/>
              <a:gd name="connsiteY1" fmla="*/ 271747 h 395474"/>
              <a:gd name="connsiteX2" fmla="*/ 1571766 w 1886275"/>
              <a:gd name="connsiteY2" fmla="*/ 397960 h 395474"/>
              <a:gd name="connsiteX3" fmla="*/ 1190945 w 1886275"/>
              <a:gd name="connsiteY3" fmla="*/ 397960 h 395474"/>
              <a:gd name="connsiteX4" fmla="*/ 42387 w 1886275"/>
              <a:gd name="connsiteY4" fmla="*/ 388808 h 395474"/>
              <a:gd name="connsiteX5" fmla="*/ 14208 w 1886275"/>
              <a:gd name="connsiteY5" fmla="*/ 140902 h 395474"/>
              <a:gd name="connsiteX6" fmla="*/ 303706 w 1886275"/>
              <a:gd name="connsiteY6" fmla="*/ 8474 h 395474"/>
              <a:gd name="connsiteX7" fmla="*/ 1644457 w 1886275"/>
              <a:gd name="connsiteY7" fmla="*/ 8474 h 395474"/>
              <a:gd name="connsiteX8" fmla="*/ 1879091 w 1886275"/>
              <a:gd name="connsiteY8" fmla="*/ 141693 h 3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275" h="395474" extrusionOk="0">
                <a:moveTo>
                  <a:pt x="1879091" y="142145"/>
                </a:moveTo>
                <a:cubicBezTo>
                  <a:pt x="1886107" y="219545"/>
                  <a:pt x="1877826" y="215590"/>
                  <a:pt x="1867589" y="271747"/>
                </a:cubicBezTo>
                <a:cubicBezTo>
                  <a:pt x="1849992" y="373441"/>
                  <a:pt x="1774196" y="398073"/>
                  <a:pt x="1571766" y="397960"/>
                </a:cubicBezTo>
                <a:lnTo>
                  <a:pt x="1190945" y="397960"/>
                </a:lnTo>
                <a:cubicBezTo>
                  <a:pt x="997602" y="396039"/>
                  <a:pt x="260804" y="383271"/>
                  <a:pt x="42387" y="388808"/>
                </a:cubicBezTo>
                <a:cubicBezTo>
                  <a:pt x="25480" y="363384"/>
                  <a:pt x="-3619" y="243725"/>
                  <a:pt x="14208" y="140902"/>
                </a:cubicBezTo>
                <a:cubicBezTo>
                  <a:pt x="30426" y="47457"/>
                  <a:pt x="61940" y="8474"/>
                  <a:pt x="303706" y="8474"/>
                </a:cubicBezTo>
                <a:lnTo>
                  <a:pt x="1644457" y="8474"/>
                </a:lnTo>
                <a:cubicBezTo>
                  <a:pt x="1829634" y="8474"/>
                  <a:pt x="1869774" y="38530"/>
                  <a:pt x="1879091" y="141693"/>
                </a:cubicBezTo>
              </a:path>
            </a:pathLst>
          </a:custGeom>
          <a:solidFill>
            <a:srgbClr val="5C72B6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290513" algn="just">
              <a:defRPr/>
            </a:pPr>
            <a:r>
              <a:rPr lang="fr-FR" sz="1600" b="1">
                <a:solidFill>
                  <a:schemeClr val="bg1"/>
                </a:solidFill>
                <a:latin typeface="Marianne"/>
              </a:rPr>
              <a:t>Contexte réglementaire</a:t>
            </a:r>
            <a:endParaRPr/>
          </a:p>
        </p:txBody>
      </p:sp>
      <p:grpSp>
        <p:nvGrpSpPr>
          <p:cNvPr id="9" name="Group 40"/>
          <p:cNvGrpSpPr/>
          <p:nvPr/>
        </p:nvGrpSpPr>
        <p:grpSpPr bwMode="auto">
          <a:xfrm>
            <a:off x="1244641" y="2736073"/>
            <a:ext cx="2230520" cy="1631650"/>
            <a:chOff x="1137194" y="3085652"/>
            <a:chExt cx="2230520" cy="1631650"/>
          </a:xfrm>
        </p:grpSpPr>
        <p:sp>
          <p:nvSpPr>
            <p:cNvPr id="10" name="TextBox 20"/>
            <p:cNvSpPr txBox="1"/>
            <p:nvPr/>
          </p:nvSpPr>
          <p:spPr bwMode="auto">
            <a:xfrm>
              <a:off x="1137194" y="3763195"/>
              <a:ext cx="2230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400" b="1">
                  <a:solidFill>
                    <a:srgbClr val="00B050"/>
                  </a:solidFill>
                </a:rPr>
                <a:t>3 à 4 %</a:t>
              </a:r>
              <a:endParaRPr/>
            </a:p>
            <a:p>
              <a:pPr algn="ctr">
                <a:defRPr/>
              </a:pPr>
              <a:r>
                <a:rPr lang="fr-FR" sz="1600">
                  <a:latin typeface="Marianne"/>
                </a:rPr>
                <a:t>des émissions mondiales de gaz à effet de serre</a:t>
              </a:r>
              <a:endParaRPr lang="fr-FR" sz="1600"/>
            </a:p>
          </p:txBody>
        </p:sp>
        <p:pic>
          <p:nvPicPr>
            <p:cNvPr id="11" name="Picture 2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91266" y="3085652"/>
              <a:ext cx="722376" cy="722376"/>
            </a:xfrm>
            <a:prstGeom prst="rect">
              <a:avLst/>
            </a:prstGeom>
          </p:spPr>
        </p:pic>
      </p:grpSp>
      <p:grpSp>
        <p:nvGrpSpPr>
          <p:cNvPr id="12" name="Group 41"/>
          <p:cNvGrpSpPr/>
          <p:nvPr/>
        </p:nvGrpSpPr>
        <p:grpSpPr bwMode="auto">
          <a:xfrm>
            <a:off x="3737563" y="2736073"/>
            <a:ext cx="2080798" cy="1631650"/>
            <a:chOff x="3485853" y="3085652"/>
            <a:chExt cx="2080798" cy="1631650"/>
          </a:xfrm>
        </p:grpSpPr>
        <p:sp>
          <p:nvSpPr>
            <p:cNvPr id="13" name="TextBox 21"/>
            <p:cNvSpPr txBox="1"/>
            <p:nvPr/>
          </p:nvSpPr>
          <p:spPr bwMode="auto">
            <a:xfrm>
              <a:off x="3485853" y="3763195"/>
              <a:ext cx="2080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00B050"/>
                  </a:solidFill>
                </a:rPr>
                <a:t>10 %</a:t>
              </a:r>
              <a:endParaRPr dirty="0"/>
            </a:p>
            <a:p>
              <a:pPr algn="ctr">
                <a:defRPr/>
              </a:pPr>
              <a:r>
                <a:rPr lang="fr-FR" sz="1600" dirty="0">
                  <a:latin typeface="Marianne"/>
                </a:rPr>
                <a:t>de la consommation énergique en France</a:t>
              </a:r>
              <a:endParaRPr lang="fr-FR" sz="1600" dirty="0"/>
            </a:p>
          </p:txBody>
        </p:sp>
        <p:pic>
          <p:nvPicPr>
            <p:cNvPr id="14" name="Picture 3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65064" y="3085652"/>
              <a:ext cx="722376" cy="722376"/>
            </a:xfrm>
            <a:prstGeom prst="rect">
              <a:avLst/>
            </a:prstGeom>
          </p:spPr>
        </p:pic>
      </p:grpSp>
      <p:grpSp>
        <p:nvGrpSpPr>
          <p:cNvPr id="15" name="Group 42"/>
          <p:cNvGrpSpPr/>
          <p:nvPr/>
        </p:nvGrpSpPr>
        <p:grpSpPr bwMode="auto">
          <a:xfrm>
            <a:off x="6080763" y="2736073"/>
            <a:ext cx="5466028" cy="1631650"/>
            <a:chOff x="5684791" y="3085652"/>
            <a:chExt cx="5466028" cy="1631650"/>
          </a:xfrm>
        </p:grpSpPr>
        <p:sp>
          <p:nvSpPr>
            <p:cNvPr id="16" name="TextBox 22"/>
            <p:cNvSpPr txBox="1"/>
            <p:nvPr/>
          </p:nvSpPr>
          <p:spPr bwMode="auto">
            <a:xfrm>
              <a:off x="5684791" y="3763195"/>
              <a:ext cx="54660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400" b="1" dirty="0">
                  <a:solidFill>
                    <a:srgbClr val="00B050"/>
                  </a:solidFill>
                </a:rPr>
                <a:t>1 tonne</a:t>
              </a:r>
              <a:endParaRPr dirty="0"/>
            </a:p>
            <a:p>
              <a:pPr algn="ctr">
                <a:defRPr/>
              </a:pPr>
              <a:r>
                <a:rPr lang="fr-FR" sz="1600" dirty="0">
                  <a:latin typeface="Marianne"/>
                </a:rPr>
                <a:t>de ressources utilisées ou de déchets produits par an</a:t>
              </a:r>
              <a:br>
                <a:rPr lang="fr-FR" sz="1600" dirty="0">
                  <a:latin typeface="Marianne"/>
                </a:rPr>
              </a:br>
              <a:r>
                <a:rPr lang="fr-FR" sz="1600" dirty="0">
                  <a:latin typeface="Marianne"/>
                </a:rPr>
                <a:t>pour répondre aux usages numériques d’1 personne en France </a:t>
              </a:r>
              <a:endParaRPr lang="fr-FR" sz="1600" dirty="0"/>
            </a:p>
          </p:txBody>
        </p:sp>
        <p:pic>
          <p:nvPicPr>
            <p:cNvPr id="17" name="Picture 3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056617" y="3085652"/>
              <a:ext cx="722376" cy="722376"/>
            </a:xfrm>
            <a:prstGeom prst="rect">
              <a:avLst/>
            </a:prstGeom>
          </p:spPr>
        </p:pic>
      </p:grpSp>
      <p:grpSp>
        <p:nvGrpSpPr>
          <p:cNvPr id="18" name="Group 43"/>
          <p:cNvGrpSpPr/>
          <p:nvPr/>
        </p:nvGrpSpPr>
        <p:grpSpPr bwMode="auto">
          <a:xfrm>
            <a:off x="11809194" y="2736073"/>
            <a:ext cx="3417059" cy="1599805"/>
            <a:chOff x="11701747" y="3085652"/>
            <a:chExt cx="3417059" cy="1599805"/>
          </a:xfrm>
        </p:grpSpPr>
        <p:sp>
          <p:nvSpPr>
            <p:cNvPr id="19" name="TextBox 23"/>
            <p:cNvSpPr txBox="1"/>
            <p:nvPr/>
          </p:nvSpPr>
          <p:spPr bwMode="auto">
            <a:xfrm>
              <a:off x="11701747" y="3731350"/>
              <a:ext cx="34170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400" b="1">
                  <a:solidFill>
                    <a:srgbClr val="00B050"/>
                  </a:solidFill>
                </a:rPr>
                <a:t>45 %</a:t>
              </a:r>
              <a:endParaRPr lang="fr-FR" sz="1600" b="1">
                <a:solidFill>
                  <a:srgbClr val="00B050"/>
                </a:solidFill>
                <a:latin typeface="Marianne"/>
              </a:endParaRPr>
            </a:p>
            <a:p>
              <a:pPr algn="ctr">
                <a:defRPr/>
              </a:pPr>
              <a:r>
                <a:rPr lang="fr-FR" sz="1600">
                  <a:latin typeface="Marianne"/>
                </a:rPr>
                <a:t>d’augmentation des émissions de gaz à effet de serre du numérique d’ici 2030</a:t>
              </a:r>
              <a:endParaRPr lang="fr-FR" sz="1600"/>
            </a:p>
          </p:txBody>
        </p:sp>
        <p:pic>
          <p:nvPicPr>
            <p:cNvPr id="20" name="Picture 3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3049088" y="3085652"/>
              <a:ext cx="722376" cy="722376"/>
            </a:xfrm>
            <a:prstGeom prst="rect">
              <a:avLst/>
            </a:prstGeom>
          </p:spPr>
        </p:pic>
      </p:grpSp>
      <p:sp>
        <p:nvSpPr>
          <p:cNvPr id="21" name="TextBox 48"/>
          <p:cNvSpPr txBox="1"/>
          <p:nvPr/>
        </p:nvSpPr>
        <p:spPr bwMode="auto">
          <a:xfrm>
            <a:off x="1097994" y="7023029"/>
            <a:ext cx="7205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5C72B6"/>
                </a:solidFill>
              </a:rPr>
              <a:t>Loi REEN</a:t>
            </a:r>
            <a:endParaRPr dirty="0"/>
          </a:p>
          <a:p>
            <a:pPr algn="ctr">
              <a:defRPr/>
            </a:pPr>
            <a:r>
              <a:rPr lang="fr-FR" sz="1600" dirty="0">
                <a:latin typeface="Marianne"/>
              </a:rPr>
              <a:t>Article V « </a:t>
            </a:r>
            <a:r>
              <a:rPr lang="fr-FR" sz="1600" b="1" dirty="0">
                <a:latin typeface="Marianne"/>
              </a:rPr>
              <a:t>Promouvoir une stratégie numérique responsable dans les territoires</a:t>
            </a:r>
            <a:r>
              <a:rPr lang="fr-FR" sz="1600" dirty="0">
                <a:latin typeface="Marianne"/>
              </a:rPr>
              <a:t> »</a:t>
            </a:r>
            <a:endParaRPr dirty="0"/>
          </a:p>
          <a:p>
            <a:pPr algn="ctr">
              <a:defRPr/>
            </a:pPr>
            <a:r>
              <a:rPr lang="fr-FR" sz="1600" dirty="0">
                <a:latin typeface="Marianne"/>
              </a:rPr>
              <a:t>Obligation pour les communes et EPCI de plus de 50 000 habitants de définir une stratégie Numérique Responsable (NR) au 1er janvier 2025</a:t>
            </a:r>
            <a:endParaRPr lang="fr-FR" sz="1600" dirty="0"/>
          </a:p>
        </p:txBody>
      </p:sp>
      <p:sp>
        <p:nvSpPr>
          <p:cNvPr id="22" name="TextBox 65"/>
          <p:cNvSpPr txBox="1"/>
          <p:nvPr/>
        </p:nvSpPr>
        <p:spPr bwMode="auto">
          <a:xfrm>
            <a:off x="8326836" y="7023029"/>
            <a:ext cx="7083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rgbClr val="5C72B6"/>
                </a:solidFill>
              </a:rPr>
              <a:t>Loi de transition énergétique pour la croissance verte</a:t>
            </a:r>
            <a:endParaRPr/>
          </a:p>
          <a:p>
            <a:pPr algn="ctr">
              <a:defRPr/>
            </a:pPr>
            <a:r>
              <a:rPr lang="fr-FR" sz="1600">
                <a:latin typeface="Marianne"/>
              </a:rPr>
              <a:t>Renforce le rôle des collectivités pour mobiliser leurs territoires</a:t>
            </a:r>
            <a:endParaRPr/>
          </a:p>
          <a:p>
            <a:pPr algn="ctr">
              <a:defRPr/>
            </a:pPr>
            <a:r>
              <a:rPr lang="fr-FR" sz="1600">
                <a:latin typeface="Marianne"/>
              </a:rPr>
              <a:t>Obligation pour les EPCI de plus de 20 000 habitants d’élaborer un PCAET (</a:t>
            </a:r>
            <a:r>
              <a:rPr lang="fr-FR" sz="1600" b="1">
                <a:latin typeface="Marianne"/>
              </a:rPr>
              <a:t>plan climat-air-énergie territorial</a:t>
            </a:r>
            <a:r>
              <a:rPr lang="fr-FR" sz="1600">
                <a:latin typeface="Marianne"/>
              </a:rPr>
              <a:t>)</a:t>
            </a:r>
            <a:endParaRPr lang="fr-FR" sz="1600"/>
          </a:p>
        </p:txBody>
      </p:sp>
      <p:pic>
        <p:nvPicPr>
          <p:cNvPr id="23" name="Graphique 22" descr="Marteau d'officiel contour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09790" y="6200846"/>
            <a:ext cx="782259" cy="782259"/>
          </a:xfrm>
          <a:prstGeom prst="rect">
            <a:avLst/>
          </a:prstGeom>
        </p:spPr>
      </p:pic>
      <p:pic>
        <p:nvPicPr>
          <p:cNvPr id="24" name="Graphique 23" descr="Marteau d'officiel contour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477695" y="6200846"/>
            <a:ext cx="782259" cy="7822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042420" y="8417718"/>
            <a:ext cx="14368393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l">
              <a:defRPr/>
            </a:pPr>
            <a:endParaRPr lang="fr-FR" sz="900" b="0" i="0" dirty="0">
              <a:latin typeface="Marianne"/>
            </a:endParaRPr>
          </a:p>
          <a:p>
            <a:pPr marL="228600" indent="-228600">
              <a:buAutoNum type="arabicPeriod"/>
              <a:defRPr/>
            </a:pPr>
            <a:r>
              <a:rPr lang="fr-FR" sz="900" dirty="0">
                <a:latin typeface="Marianne"/>
              </a:rPr>
              <a:t>« </a:t>
            </a:r>
            <a:r>
              <a:rPr lang="fr-FR" sz="900" b="0" i="0" dirty="0">
                <a:latin typeface="EuclidFlex-Bold-WebXL"/>
              </a:rPr>
              <a:t>L'empreinte environnementale du numérique », Arcep </a:t>
            </a:r>
            <a:endParaRPr dirty="0"/>
          </a:p>
          <a:p>
            <a:pPr marL="228600" indent="-228600">
              <a:buAutoNum type="arabicPeriod"/>
              <a:defRPr/>
            </a:pPr>
            <a:r>
              <a:rPr lang="fr-FR" sz="900" i="0" dirty="0">
                <a:latin typeface="EuclidFlex-Bold-WebXL"/>
              </a:rPr>
              <a:t>« </a:t>
            </a:r>
            <a:r>
              <a:rPr lang="fr-FR" sz="900" i="0" dirty="0">
                <a:latin typeface="Marianne"/>
              </a:rPr>
              <a:t>Numérique : lancement du programme Alt-Impact pour former aux gestes de sobriété énergétique », Ministère de l’Economie des Finances et de la Souveraineté Industrielle et Numérique</a:t>
            </a:r>
            <a:endParaRPr lang="fr-FR" sz="900" dirty="0">
              <a:latin typeface="EuclidFlex-Bold-WebXL"/>
            </a:endParaRPr>
          </a:p>
          <a:p>
            <a:pPr marL="228600" indent="-228600">
              <a:buAutoNum type="arabicPeriod"/>
              <a:defRPr/>
            </a:pPr>
            <a:r>
              <a:rPr lang="fr-FR" sz="900" b="0" i="0" dirty="0">
                <a:latin typeface="Marianne"/>
              </a:rPr>
              <a:t>« Etude ADEME – Arcep sur l’empreinte environnementale du numérique en 2020, 2030 et 2050 »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9230255" y="3457216"/>
            <a:ext cx="3527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b="0" i="0">
                <a:solidFill>
                  <a:srgbClr val="00B050"/>
                </a:solidFill>
                <a:latin typeface="Marianne"/>
              </a:rPr>
              <a:t>3</a:t>
            </a:r>
            <a:endParaRPr lang="fr-FR" sz="110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3750440" y="3457216"/>
            <a:ext cx="3527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b="0" i="0">
                <a:solidFill>
                  <a:srgbClr val="00B050"/>
                </a:solidFill>
                <a:latin typeface="Marianne"/>
              </a:rPr>
              <a:t>3</a:t>
            </a:r>
            <a:endParaRPr lang="fr-FR" sz="110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2759050" y="3457510"/>
            <a:ext cx="3527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00B050"/>
                </a:solidFill>
                <a:latin typeface="Marianne"/>
              </a:rPr>
              <a:t>1</a:t>
            </a:r>
            <a:endParaRPr lang="fr-FR" sz="110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053949" y="3457216"/>
            <a:ext cx="3527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00B050"/>
                </a:solidFill>
                <a:latin typeface="Marianne"/>
              </a:rPr>
              <a:t>2</a:t>
            </a:r>
            <a:endParaRPr lang="fr-FR" sz="11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000517" y="471574"/>
            <a:ext cx="14254967" cy="1231106"/>
          </a:xfr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fr-FR" sz="4000" spc="-75">
                <a:cs typeface="Marianne"/>
              </a:rPr>
              <a:t>Numérique responsable à l’échelle du territoire :</a:t>
            </a:r>
            <a:br>
              <a:rPr lang="fr-FR" sz="4000" spc="-75">
                <a:cs typeface="Marianne"/>
              </a:rPr>
            </a:br>
            <a:r>
              <a:rPr lang="fr-FR" sz="4000" spc="-75">
                <a:cs typeface="Marianne"/>
              </a:rPr>
              <a:t>Le contexte</a:t>
            </a:r>
            <a:endParaRPr lang="fr-FR" sz="4000" u="sng" spc="-75">
              <a:cs typeface="Marianne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2109928" y="7571273"/>
            <a:ext cx="4147256" cy="1101153"/>
            <a:chOff x="2508731" y="7256422"/>
            <a:chExt cx="4147256" cy="1101153"/>
          </a:xfrm>
        </p:grpSpPr>
        <p:sp>
          <p:nvSpPr>
            <p:cNvPr id="7" name="Arrow: Pentagon 87"/>
            <p:cNvSpPr/>
            <p:nvPr/>
          </p:nvSpPr>
          <p:spPr bwMode="auto">
            <a:xfrm>
              <a:off x="2837079" y="7486636"/>
              <a:ext cx="3818908" cy="870939"/>
            </a:xfrm>
            <a:prstGeom prst="chevron">
              <a:avLst>
                <a:gd name="adj" fmla="val 50000"/>
              </a:avLst>
            </a:prstGeom>
            <a:solidFill>
              <a:srgbClr val="8064A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fr-FR" sz="1400" b="1">
                  <a:solidFill>
                    <a:srgbClr val="FFFFFF"/>
                  </a:solidFill>
                  <a:latin typeface="Marianne"/>
                </a:rPr>
                <a:t>QUI MOBILISER ?</a:t>
              </a:r>
              <a:endParaRPr/>
            </a:p>
            <a:p>
              <a:pPr algn="ctr" defTabSz="1219170">
                <a:defRPr/>
              </a:pPr>
              <a:r>
                <a:rPr lang="fr-FR" sz="1400">
                  <a:solidFill>
                    <a:srgbClr val="FFFFFF"/>
                  </a:solidFill>
                  <a:latin typeface="Marianne"/>
                </a:rPr>
                <a:t>Identification des acteurs cibles</a:t>
              </a:r>
              <a:endParaRPr/>
            </a:p>
          </p:txBody>
        </p:sp>
        <p:grpSp>
          <p:nvGrpSpPr>
            <p:cNvPr id="8" name="Group 7"/>
            <p:cNvGrpSpPr/>
            <p:nvPr/>
          </p:nvGrpSpPr>
          <p:grpSpPr bwMode="auto">
            <a:xfrm>
              <a:off x="2508731" y="7256422"/>
              <a:ext cx="604268" cy="566205"/>
              <a:chOff x="852482" y="5347042"/>
              <a:chExt cx="566205" cy="566205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852482" y="5347042"/>
                <a:ext cx="566205" cy="566205"/>
              </a:xfrm>
              <a:prstGeom prst="ellipse">
                <a:avLst/>
              </a:prstGeom>
              <a:solidFill>
                <a:srgbClr val="8064A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4000">
                  <a:solidFill>
                    <a:srgbClr val="FFFFFF"/>
                  </a:solidFill>
                  <a:latin typeface="Marianne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 flipH="1">
                <a:off x="859515" y="5400565"/>
                <a:ext cx="552139" cy="406906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algn="ctr" defTabSz="1219170">
                  <a:lnSpc>
                    <a:spcPts val="2667"/>
                  </a:lnSpc>
                  <a:defRPr/>
                </a:pPr>
                <a:r>
                  <a:rPr lang="en-US" sz="2000">
                    <a:solidFill>
                      <a:srgbClr val="FFFFFF"/>
                    </a:solidFill>
                    <a:latin typeface="Marianne"/>
                    <a:ea typeface="Montserrat"/>
                    <a:cs typeface="Montserrat"/>
                  </a:rPr>
                  <a:t>01</a:t>
                </a:r>
                <a:endParaRPr/>
              </a:p>
            </p:txBody>
          </p:sp>
        </p:grpSp>
      </p:grpSp>
      <p:grpSp>
        <p:nvGrpSpPr>
          <p:cNvPr id="13" name="Group 12"/>
          <p:cNvGrpSpPr/>
          <p:nvPr/>
        </p:nvGrpSpPr>
        <p:grpSpPr bwMode="auto">
          <a:xfrm>
            <a:off x="6034886" y="7571273"/>
            <a:ext cx="4086493" cy="1101153"/>
            <a:chOff x="6907657" y="7256422"/>
            <a:chExt cx="4086493" cy="1101153"/>
          </a:xfrm>
        </p:grpSpPr>
        <p:sp>
          <p:nvSpPr>
            <p:cNvPr id="21" name="Arrow: Chevron 88"/>
            <p:cNvSpPr/>
            <p:nvPr/>
          </p:nvSpPr>
          <p:spPr bwMode="auto">
            <a:xfrm>
              <a:off x="7130141" y="7486636"/>
              <a:ext cx="3864009" cy="870939"/>
            </a:xfrm>
            <a:prstGeom prst="chevron">
              <a:avLst>
                <a:gd name="adj" fmla="val 50000"/>
              </a:avLst>
            </a:prstGeom>
            <a:solidFill>
              <a:srgbClr val="5E74BA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fr-FR" sz="1400" b="1">
                  <a:solidFill>
                    <a:srgbClr val="FFFFFF"/>
                  </a:solidFill>
                  <a:latin typeface="Marianne"/>
                </a:rPr>
                <a:t>COMMENT LES MOBILISER ?</a:t>
              </a:r>
              <a:endParaRPr/>
            </a:p>
            <a:p>
              <a:pPr algn="ctr" defTabSz="1219170">
                <a:defRPr/>
              </a:pPr>
              <a:r>
                <a:rPr lang="fr-FR" sz="1400">
                  <a:solidFill>
                    <a:srgbClr val="FFFFFF"/>
                  </a:solidFill>
                  <a:latin typeface="Marianne"/>
                </a:rPr>
                <a:t> Identification des contenus et des formats selon les cibles</a:t>
              </a:r>
              <a:endParaRPr/>
            </a:p>
          </p:txBody>
        </p:sp>
        <p:grpSp>
          <p:nvGrpSpPr>
            <p:cNvPr id="22" name="Group 21"/>
            <p:cNvGrpSpPr/>
            <p:nvPr/>
          </p:nvGrpSpPr>
          <p:grpSpPr bwMode="auto">
            <a:xfrm>
              <a:off x="6907657" y="7256422"/>
              <a:ext cx="604268" cy="566205"/>
              <a:chOff x="5299534" y="5347042"/>
              <a:chExt cx="566205" cy="566205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5299534" y="5347042"/>
                <a:ext cx="566205" cy="566205"/>
              </a:xfrm>
              <a:prstGeom prst="ellipse">
                <a:avLst/>
              </a:prstGeom>
              <a:solidFill>
                <a:srgbClr val="5E74BA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4000">
                  <a:solidFill>
                    <a:srgbClr val="FFFFFF"/>
                  </a:solidFill>
                  <a:latin typeface="Marianne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 flipH="1">
                <a:off x="5306567" y="5400565"/>
                <a:ext cx="552139" cy="406906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algn="ctr" defTabSz="1219170">
                  <a:lnSpc>
                    <a:spcPts val="2667"/>
                  </a:lnSpc>
                  <a:defRPr/>
                </a:pPr>
                <a:r>
                  <a:rPr lang="en-US" sz="2000">
                    <a:solidFill>
                      <a:srgbClr val="FFFFFF"/>
                    </a:solidFill>
                    <a:latin typeface="Marianne"/>
                    <a:ea typeface="Montserrat"/>
                    <a:cs typeface="Montserrat"/>
                  </a:rPr>
                  <a:t>02</a:t>
                </a: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 bwMode="auto">
          <a:xfrm>
            <a:off x="9899081" y="7571273"/>
            <a:ext cx="4062089" cy="1101153"/>
            <a:chOff x="11277598" y="7256422"/>
            <a:chExt cx="4062089" cy="1101153"/>
          </a:xfrm>
        </p:grpSpPr>
        <p:sp>
          <p:nvSpPr>
            <p:cNvPr id="26" name="Arrow: Chevron 88"/>
            <p:cNvSpPr/>
            <p:nvPr/>
          </p:nvSpPr>
          <p:spPr bwMode="auto">
            <a:xfrm>
              <a:off x="11475679" y="7486636"/>
              <a:ext cx="3864009" cy="870939"/>
            </a:xfrm>
            <a:prstGeom prst="chevron">
              <a:avLst>
                <a:gd name="adj" fmla="val 50000"/>
              </a:avLst>
            </a:prstGeom>
            <a:solidFill>
              <a:srgbClr val="08877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fr-FR" sz="1400" b="1">
                  <a:solidFill>
                    <a:srgbClr val="FFFFFF"/>
                  </a:solidFill>
                  <a:latin typeface="Marianne"/>
                </a:rPr>
                <a:t>POUR QUELLES ACTIONS ?</a:t>
              </a:r>
              <a:endParaRPr/>
            </a:p>
            <a:p>
              <a:pPr algn="ctr" defTabSz="1219170">
                <a:defRPr/>
              </a:pPr>
              <a:r>
                <a:rPr lang="fr-FR" sz="1400">
                  <a:solidFill>
                    <a:srgbClr val="FFFFFF"/>
                  </a:solidFill>
                  <a:latin typeface="Marianne"/>
                </a:rPr>
                <a:t>Identification des actions clés à mener</a:t>
              </a:r>
              <a:endParaRPr/>
            </a:p>
          </p:txBody>
        </p:sp>
        <p:grpSp>
          <p:nvGrpSpPr>
            <p:cNvPr id="27" name="Groupe 4"/>
            <p:cNvGrpSpPr/>
            <p:nvPr/>
          </p:nvGrpSpPr>
          <p:grpSpPr bwMode="auto">
            <a:xfrm>
              <a:off x="11277598" y="7256422"/>
              <a:ext cx="604268" cy="566205"/>
              <a:chOff x="10126273" y="3075698"/>
              <a:chExt cx="566205" cy="566205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10126273" y="3075698"/>
                <a:ext cx="566205" cy="566205"/>
              </a:xfrm>
              <a:prstGeom prst="ellipse">
                <a:avLst/>
              </a:prstGeom>
              <a:solidFill>
                <a:srgbClr val="088777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4000">
                  <a:solidFill>
                    <a:srgbClr val="FFFFFF"/>
                  </a:solidFill>
                  <a:latin typeface="Marianne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 flipH="1">
                <a:off x="10133306" y="3129221"/>
                <a:ext cx="552139" cy="406906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algn="ctr" defTabSz="1219170">
                  <a:lnSpc>
                    <a:spcPts val="2667"/>
                  </a:lnSpc>
                  <a:defRPr/>
                </a:pPr>
                <a:r>
                  <a:rPr lang="en-US" sz="2000">
                    <a:solidFill>
                      <a:srgbClr val="FFFFFF"/>
                    </a:solidFill>
                    <a:latin typeface="Marianne"/>
                    <a:ea typeface="Montserrat"/>
                    <a:cs typeface="Montserrat"/>
                  </a:rPr>
                  <a:t>03</a:t>
                </a:r>
                <a:endParaRPr/>
              </a:p>
            </p:txBody>
          </p:sp>
        </p:grpSp>
      </p:grpSp>
      <p:sp>
        <p:nvSpPr>
          <p:cNvPr id="30" name="TextBox 29"/>
          <p:cNvSpPr txBox="1"/>
          <p:nvPr/>
        </p:nvSpPr>
        <p:spPr bwMode="auto">
          <a:xfrm>
            <a:off x="689232" y="6605913"/>
            <a:ext cx="13750912" cy="859583"/>
          </a:xfrm>
          <a:prstGeom prst="rect">
            <a:avLst/>
          </a:prstGeom>
          <a:solidFill>
            <a:srgbClr val="7030A0">
              <a:alpha val="30195"/>
            </a:srgbClr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>
              <a:defRPr/>
            </a:pPr>
            <a:endParaRPr lang="fr-FR" sz="1000">
              <a:latin typeface="Marianne"/>
            </a:endParaRPr>
          </a:p>
          <a:p>
            <a:pPr>
              <a:defRPr/>
            </a:pPr>
            <a:r>
              <a:rPr lang="fr-FR" sz="1600">
                <a:latin typeface="Marianne"/>
              </a:rPr>
              <a:t>Il est crucial de se poser les bonnes questions au cours du passage de l’échelle de l’administration à celle du territoire. L’objectif de ce guide est donc de vous proposer des pistes de réflexion pertinentes à cette transition.</a:t>
            </a:r>
            <a:endParaRPr/>
          </a:p>
        </p:txBody>
      </p:sp>
      <p:sp>
        <p:nvSpPr>
          <p:cNvPr id="31" name="Forme libre : forme 142"/>
          <p:cNvSpPr/>
          <p:nvPr/>
        </p:nvSpPr>
        <p:spPr bwMode="auto">
          <a:xfrm>
            <a:off x="1178667" y="6310019"/>
            <a:ext cx="8727920" cy="420624"/>
          </a:xfrm>
          <a:custGeom>
            <a:avLst/>
            <a:gdLst>
              <a:gd name="connsiteX0" fmla="*/ 1879091 w 1886275"/>
              <a:gd name="connsiteY0" fmla="*/ 142145 h 395474"/>
              <a:gd name="connsiteX1" fmla="*/ 1867589 w 1886275"/>
              <a:gd name="connsiteY1" fmla="*/ 271747 h 395474"/>
              <a:gd name="connsiteX2" fmla="*/ 1571766 w 1886275"/>
              <a:gd name="connsiteY2" fmla="*/ 397960 h 395474"/>
              <a:gd name="connsiteX3" fmla="*/ 1190945 w 1886275"/>
              <a:gd name="connsiteY3" fmla="*/ 397960 h 395474"/>
              <a:gd name="connsiteX4" fmla="*/ 42387 w 1886275"/>
              <a:gd name="connsiteY4" fmla="*/ 388808 h 395474"/>
              <a:gd name="connsiteX5" fmla="*/ 14208 w 1886275"/>
              <a:gd name="connsiteY5" fmla="*/ 140902 h 395474"/>
              <a:gd name="connsiteX6" fmla="*/ 303706 w 1886275"/>
              <a:gd name="connsiteY6" fmla="*/ 8474 h 395474"/>
              <a:gd name="connsiteX7" fmla="*/ 1644457 w 1886275"/>
              <a:gd name="connsiteY7" fmla="*/ 8474 h 395474"/>
              <a:gd name="connsiteX8" fmla="*/ 1879091 w 1886275"/>
              <a:gd name="connsiteY8" fmla="*/ 141693 h 3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275" h="395474" extrusionOk="0">
                <a:moveTo>
                  <a:pt x="1879091" y="142145"/>
                </a:moveTo>
                <a:cubicBezTo>
                  <a:pt x="1886107" y="219545"/>
                  <a:pt x="1877826" y="215590"/>
                  <a:pt x="1867589" y="271747"/>
                </a:cubicBezTo>
                <a:cubicBezTo>
                  <a:pt x="1849992" y="373441"/>
                  <a:pt x="1774196" y="398073"/>
                  <a:pt x="1571766" y="397960"/>
                </a:cubicBezTo>
                <a:lnTo>
                  <a:pt x="1190945" y="397960"/>
                </a:lnTo>
                <a:cubicBezTo>
                  <a:pt x="997602" y="396039"/>
                  <a:pt x="260804" y="383271"/>
                  <a:pt x="42387" y="388808"/>
                </a:cubicBezTo>
                <a:cubicBezTo>
                  <a:pt x="25480" y="363384"/>
                  <a:pt x="-3619" y="243725"/>
                  <a:pt x="14208" y="140902"/>
                </a:cubicBezTo>
                <a:cubicBezTo>
                  <a:pt x="30426" y="47457"/>
                  <a:pt x="61940" y="8474"/>
                  <a:pt x="303706" y="8474"/>
                </a:cubicBezTo>
                <a:lnTo>
                  <a:pt x="1644457" y="8474"/>
                </a:lnTo>
                <a:cubicBezTo>
                  <a:pt x="1829634" y="8474"/>
                  <a:pt x="1869774" y="38530"/>
                  <a:pt x="1879091" y="141693"/>
                </a:cubicBezTo>
              </a:path>
            </a:pathLst>
          </a:custGeom>
          <a:solidFill>
            <a:srgbClr val="7030A0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292100" indent="-58738">
              <a:defRPr/>
            </a:pPr>
            <a:r>
              <a:rPr lang="fr-FR" sz="1600" b="1">
                <a:solidFill>
                  <a:schemeClr val="bg1"/>
                </a:solidFill>
                <a:latin typeface="Marianne"/>
              </a:rPr>
              <a:t>Une méthodologie proposée pour guider les collectivités</a:t>
            </a:r>
            <a:endParaRPr/>
          </a:p>
        </p:txBody>
      </p:sp>
      <p:sp>
        <p:nvSpPr>
          <p:cNvPr id="12" name="TextBox 2"/>
          <p:cNvSpPr txBox="1"/>
          <p:nvPr/>
        </p:nvSpPr>
        <p:spPr bwMode="auto">
          <a:xfrm>
            <a:off x="689079" y="2043678"/>
            <a:ext cx="14967688" cy="3731393"/>
          </a:xfrm>
          <a:prstGeom prst="rect">
            <a:avLst/>
          </a:prstGeom>
          <a:solidFill>
            <a:srgbClr val="FFCA05">
              <a:alpha val="14902"/>
            </a:srgbClr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205740" tIns="205740" rIns="68580" bIns="34290" rtlCol="0" anchor="t" anchorCtr="0">
            <a:noAutofit/>
          </a:bodyPr>
          <a:lstStyle/>
          <a:p>
            <a:pPr>
              <a:defRPr/>
            </a:pPr>
            <a:endParaRPr lang="fr-FR" sz="1200" b="1">
              <a:latin typeface="Marianne"/>
            </a:endParaRPr>
          </a:p>
          <a:p>
            <a:pPr>
              <a:defRPr/>
            </a:pPr>
            <a:r>
              <a:rPr lang="fr-FR" sz="1600">
                <a:latin typeface="Marianne"/>
              </a:rPr>
              <a:t>Dans un contexte environnemental et réglementaire qui responsabilise les collectivités sur la réduction de l’empreinte environnementale de leur territoire, celles-ci sont confrontées à différents enjeux :</a:t>
            </a:r>
            <a:endParaRPr/>
          </a:p>
          <a:p>
            <a:pPr>
              <a:defRPr/>
            </a:pPr>
            <a:endParaRPr lang="fr-FR" sz="1200" b="1">
              <a:latin typeface="Marianne"/>
            </a:endParaRPr>
          </a:p>
          <a:p>
            <a:pPr>
              <a:defRPr/>
            </a:pPr>
            <a:endParaRPr lang="fr-FR" sz="1200" b="1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r>
              <a:rPr lang="fr-FR" sz="1600">
                <a:latin typeface="Marianne"/>
              </a:rPr>
              <a:t>… pour …</a:t>
            </a:r>
            <a:endParaRPr/>
          </a:p>
          <a:p>
            <a:pPr marL="214313" indent="-214313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>
                <a:latin typeface="Marianne"/>
              </a:rPr>
              <a:t>Répondre aux </a:t>
            </a:r>
            <a:r>
              <a:rPr lang="fr-FR" sz="1600" b="1">
                <a:latin typeface="Marianne"/>
              </a:rPr>
              <a:t>objectifs nationaux </a:t>
            </a:r>
            <a:r>
              <a:rPr lang="fr-FR" sz="1600">
                <a:latin typeface="Marianne"/>
              </a:rPr>
              <a:t>(dont l’objectif national de neutralité carbone d’ici 2050)</a:t>
            </a:r>
            <a:endParaRPr/>
          </a:p>
          <a:p>
            <a:pPr marL="214313" indent="-214313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>
                <a:latin typeface="Marianne"/>
              </a:rPr>
              <a:t>Répondre aux </a:t>
            </a:r>
            <a:r>
              <a:rPr lang="fr-FR" sz="1600" b="1">
                <a:latin typeface="Marianne"/>
              </a:rPr>
              <a:t>attentes fortes des citoyens </a:t>
            </a:r>
            <a:r>
              <a:rPr lang="fr-FR" sz="1600">
                <a:latin typeface="Marianne"/>
              </a:rPr>
              <a:t>sur les enjeux écologiques</a:t>
            </a:r>
            <a:endParaRPr/>
          </a:p>
          <a:p>
            <a:pPr>
              <a:defRPr/>
            </a:pPr>
            <a:endParaRPr lang="fr-FR" sz="1200">
              <a:latin typeface="Marianne"/>
            </a:endParaRPr>
          </a:p>
          <a:p>
            <a:pPr>
              <a:defRPr/>
            </a:pPr>
            <a:endParaRPr lang="fr-FR" sz="1200" b="1">
              <a:latin typeface="Marianne"/>
            </a:endParaRPr>
          </a:p>
          <a:p>
            <a:pPr defTabSz="685800">
              <a:lnSpc>
                <a:spcPct val="150000"/>
              </a:lnSpc>
              <a:defRPr/>
            </a:pPr>
            <a:endParaRPr lang="fr-FR" sz="1200" i="1">
              <a:latin typeface="Marianne"/>
            </a:endParaRPr>
          </a:p>
        </p:txBody>
      </p:sp>
      <p:sp>
        <p:nvSpPr>
          <p:cNvPr id="14" name="Forme libre : forme 142"/>
          <p:cNvSpPr/>
          <p:nvPr/>
        </p:nvSpPr>
        <p:spPr bwMode="auto">
          <a:xfrm>
            <a:off x="1020293" y="1767868"/>
            <a:ext cx="3383755" cy="450053"/>
          </a:xfrm>
          <a:custGeom>
            <a:avLst/>
            <a:gdLst>
              <a:gd name="connsiteX0" fmla="*/ 1879091 w 1886275"/>
              <a:gd name="connsiteY0" fmla="*/ 142145 h 395474"/>
              <a:gd name="connsiteX1" fmla="*/ 1867589 w 1886275"/>
              <a:gd name="connsiteY1" fmla="*/ 271747 h 395474"/>
              <a:gd name="connsiteX2" fmla="*/ 1571766 w 1886275"/>
              <a:gd name="connsiteY2" fmla="*/ 397960 h 395474"/>
              <a:gd name="connsiteX3" fmla="*/ 1190945 w 1886275"/>
              <a:gd name="connsiteY3" fmla="*/ 397960 h 395474"/>
              <a:gd name="connsiteX4" fmla="*/ 42387 w 1886275"/>
              <a:gd name="connsiteY4" fmla="*/ 388808 h 395474"/>
              <a:gd name="connsiteX5" fmla="*/ 14208 w 1886275"/>
              <a:gd name="connsiteY5" fmla="*/ 140902 h 395474"/>
              <a:gd name="connsiteX6" fmla="*/ 303706 w 1886275"/>
              <a:gd name="connsiteY6" fmla="*/ 8474 h 395474"/>
              <a:gd name="connsiteX7" fmla="*/ 1644457 w 1886275"/>
              <a:gd name="connsiteY7" fmla="*/ 8474 h 395474"/>
              <a:gd name="connsiteX8" fmla="*/ 1879091 w 1886275"/>
              <a:gd name="connsiteY8" fmla="*/ 141693 h 3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275" h="395474" extrusionOk="0">
                <a:moveTo>
                  <a:pt x="1879091" y="142145"/>
                </a:moveTo>
                <a:cubicBezTo>
                  <a:pt x="1886107" y="219545"/>
                  <a:pt x="1877826" y="215590"/>
                  <a:pt x="1867589" y="271747"/>
                </a:cubicBezTo>
                <a:cubicBezTo>
                  <a:pt x="1849992" y="373441"/>
                  <a:pt x="1774196" y="398073"/>
                  <a:pt x="1571766" y="397960"/>
                </a:cubicBezTo>
                <a:lnTo>
                  <a:pt x="1190945" y="397960"/>
                </a:lnTo>
                <a:cubicBezTo>
                  <a:pt x="997602" y="396039"/>
                  <a:pt x="260804" y="383271"/>
                  <a:pt x="42387" y="388808"/>
                </a:cubicBezTo>
                <a:cubicBezTo>
                  <a:pt x="25480" y="363384"/>
                  <a:pt x="-3619" y="243725"/>
                  <a:pt x="14208" y="140902"/>
                </a:cubicBezTo>
                <a:cubicBezTo>
                  <a:pt x="30426" y="47457"/>
                  <a:pt x="61940" y="8474"/>
                  <a:pt x="303706" y="8474"/>
                </a:cubicBezTo>
                <a:lnTo>
                  <a:pt x="1644457" y="8474"/>
                </a:lnTo>
                <a:cubicBezTo>
                  <a:pt x="1829634" y="8474"/>
                  <a:pt x="1869774" y="38530"/>
                  <a:pt x="1879091" y="141693"/>
                </a:cubicBezTo>
              </a:path>
            </a:pathLst>
          </a:custGeom>
          <a:solidFill>
            <a:srgbClr val="FFCA05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indent="217885">
              <a:defRPr/>
            </a:pPr>
            <a:r>
              <a:rPr lang="fr-FR" sz="1600" b="1">
                <a:latin typeface="Marianne"/>
              </a:rPr>
              <a:t>Enjeux pour les collectivités</a:t>
            </a:r>
            <a:endParaRPr lang="fr-FR" sz="1600" b="1">
              <a:latin typeface="Ubuntu Light"/>
            </a:endParaRPr>
          </a:p>
        </p:txBody>
      </p:sp>
      <p:grpSp>
        <p:nvGrpSpPr>
          <p:cNvPr id="15" name="Group 45"/>
          <p:cNvGrpSpPr/>
          <p:nvPr/>
        </p:nvGrpSpPr>
        <p:grpSpPr bwMode="auto">
          <a:xfrm>
            <a:off x="7585788" y="3054848"/>
            <a:ext cx="2082891" cy="1147555"/>
            <a:chOff x="1595912" y="3298851"/>
            <a:chExt cx="2777188" cy="1530072"/>
          </a:xfrm>
        </p:grpSpPr>
        <p:sp>
          <p:nvSpPr>
            <p:cNvPr id="16" name="TextBox 31"/>
            <p:cNvSpPr txBox="1"/>
            <p:nvPr/>
          </p:nvSpPr>
          <p:spPr bwMode="auto">
            <a:xfrm>
              <a:off x="1595912" y="4131297"/>
              <a:ext cx="277718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400">
                  <a:latin typeface="Marianne"/>
                </a:rPr>
                <a:t>Faire adhérer </a:t>
              </a:r>
              <a:r>
                <a:rPr lang="fr-FR" sz="1400" b="1">
                  <a:latin typeface="Marianne"/>
                </a:rPr>
                <a:t>un maximum d'acteurs clés</a:t>
              </a:r>
              <a:endParaRPr lang="fr-FR" sz="1400"/>
            </a:p>
          </p:txBody>
        </p:sp>
        <p:pic>
          <p:nvPicPr>
            <p:cNvPr id="17" name="Picture 3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623317" y="3298851"/>
              <a:ext cx="722376" cy="722375"/>
            </a:xfrm>
            <a:prstGeom prst="rect">
              <a:avLst/>
            </a:prstGeom>
          </p:spPr>
        </p:pic>
      </p:grpSp>
      <p:grpSp>
        <p:nvGrpSpPr>
          <p:cNvPr id="18" name="Group 46"/>
          <p:cNvGrpSpPr/>
          <p:nvPr/>
        </p:nvGrpSpPr>
        <p:grpSpPr bwMode="auto">
          <a:xfrm>
            <a:off x="2117434" y="3054846"/>
            <a:ext cx="4528934" cy="1362999"/>
            <a:chOff x="5024560" y="3298851"/>
            <a:chExt cx="6038578" cy="1817332"/>
          </a:xfrm>
        </p:grpSpPr>
        <p:sp>
          <p:nvSpPr>
            <p:cNvPr id="19" name="TextBox 39"/>
            <p:cNvSpPr txBox="1"/>
            <p:nvPr/>
          </p:nvSpPr>
          <p:spPr bwMode="auto">
            <a:xfrm>
              <a:off x="5024560" y="4131298"/>
              <a:ext cx="603857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400">
                  <a:latin typeface="Marianne"/>
                </a:rPr>
                <a:t>Investir dans l’approche territoriale, encore trop exploratoire, et </a:t>
              </a:r>
              <a:r>
                <a:rPr lang="fr-FR" sz="1400" b="1">
                  <a:latin typeface="Marianne"/>
                </a:rPr>
                <a:t>l’intégrer harmonieusement </a:t>
              </a:r>
              <a:r>
                <a:rPr lang="fr-FR" sz="1400">
                  <a:latin typeface="Marianne"/>
                </a:rPr>
                <a:t>avec les projets et démarches en cours </a:t>
              </a:r>
              <a:endParaRPr/>
            </a:p>
          </p:txBody>
        </p:sp>
        <p:pic>
          <p:nvPicPr>
            <p:cNvPr id="20" name="Picture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682661" y="3298851"/>
              <a:ext cx="722376" cy="722376"/>
            </a:xfrm>
            <a:prstGeom prst="rect">
              <a:avLst/>
            </a:prstGeom>
          </p:spPr>
        </p:pic>
      </p:grpSp>
      <p:grpSp>
        <p:nvGrpSpPr>
          <p:cNvPr id="32" name="Group 47"/>
          <p:cNvGrpSpPr/>
          <p:nvPr/>
        </p:nvGrpSpPr>
        <p:grpSpPr bwMode="auto">
          <a:xfrm>
            <a:off x="11110175" y="3054847"/>
            <a:ext cx="3333613" cy="1147556"/>
            <a:chOff x="12585510" y="3298851"/>
            <a:chExt cx="4444816" cy="1530074"/>
          </a:xfrm>
        </p:grpSpPr>
        <p:pic>
          <p:nvPicPr>
            <p:cNvPr id="33" name="Picture 4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4446729" y="3298851"/>
              <a:ext cx="722376" cy="722376"/>
            </a:xfrm>
            <a:prstGeom prst="rect">
              <a:avLst/>
            </a:prstGeom>
          </p:spPr>
        </p:pic>
        <p:sp>
          <p:nvSpPr>
            <p:cNvPr id="34" name="TextBox 44"/>
            <p:cNvSpPr txBox="1"/>
            <p:nvPr/>
          </p:nvSpPr>
          <p:spPr bwMode="auto">
            <a:xfrm>
              <a:off x="12585510" y="4131299"/>
              <a:ext cx="4444816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400" b="1">
                  <a:latin typeface="Marianne"/>
                </a:rPr>
                <a:t>Optimiser l’impact </a:t>
              </a:r>
              <a:r>
                <a:rPr lang="fr-FR" sz="1400">
                  <a:latin typeface="Marianne"/>
                </a:rPr>
                <a:t>de sa démarche Numérique Responsable</a:t>
              </a:r>
              <a:endParaRPr lang="fr-FR" sz="14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60"/>
          <p:cNvSpPr txBox="1"/>
          <p:nvPr/>
        </p:nvSpPr>
        <p:spPr bwMode="auto">
          <a:xfrm>
            <a:off x="1472152" y="2485742"/>
            <a:ext cx="13242267" cy="6397001"/>
          </a:xfrm>
          <a:prstGeom prst="rect">
            <a:avLst/>
          </a:prstGeom>
          <a:solidFill>
            <a:srgbClr val="DAD2E4">
              <a:alpha val="30195"/>
            </a:srgbClr>
          </a:solidFill>
          <a:ln w="12700">
            <a:solidFill>
              <a:srgbClr val="7030A0"/>
            </a:solidFill>
            <a:prstDash val="dashDot"/>
          </a:ln>
        </p:spPr>
        <p:txBody>
          <a:bodyPr vert="horz" wrap="square" lIns="91440" tIns="360000" rIns="91440" bIns="45720" rtlCol="0" anchor="t" anchorCtr="0">
            <a:noAutofit/>
          </a:bodyPr>
          <a:lstStyle/>
          <a:p>
            <a:pPr marL="285744" indent="-285744" defTabSz="914377">
              <a:lnSpc>
                <a:spcPct val="150000"/>
              </a:lnSpc>
              <a:buFont typeface="Arial"/>
              <a:buChar char="•"/>
              <a:defRPr/>
            </a:pPr>
            <a:endParaRPr lang="fr-FR" sz="1600">
              <a:latin typeface="Marianne"/>
            </a:endParaRPr>
          </a:p>
        </p:txBody>
      </p:sp>
      <p:sp>
        <p:nvSpPr>
          <p:cNvPr id="11" name="TextBox 1030"/>
          <p:cNvSpPr txBox="1"/>
          <p:nvPr/>
        </p:nvSpPr>
        <p:spPr bwMode="auto">
          <a:xfrm>
            <a:off x="2532699" y="7346398"/>
            <a:ext cx="2624328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>
                <a:latin typeface="Marianne"/>
              </a:rPr>
              <a:t>À arbitrer : </a:t>
            </a:r>
            <a:r>
              <a:rPr lang="fr-FR" sz="1400">
                <a:latin typeface="Marianne"/>
              </a:rPr>
              <a:t>Souhaite-t-on n’inclure que les entreprises locales ou également les entreprises non locales présentes sur le territoire ?</a:t>
            </a:r>
            <a:endParaRPr lang="fr-FR" sz="1400"/>
          </a:p>
        </p:txBody>
      </p:sp>
      <p:sp>
        <p:nvSpPr>
          <p:cNvPr id="12" name="TextBox 1"/>
          <p:cNvSpPr txBox="1"/>
          <p:nvPr/>
        </p:nvSpPr>
        <p:spPr bwMode="auto">
          <a:xfrm>
            <a:off x="5580999" y="7346398"/>
            <a:ext cx="2624328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latin typeface="Marianne"/>
              </a:rPr>
              <a:t>À arbitrer </a:t>
            </a:r>
            <a:r>
              <a:rPr lang="fr-FR" sz="1400" dirty="0">
                <a:latin typeface="Marianne"/>
              </a:rPr>
              <a:t>: Les ambitions NR de la collectivité sont-elles alignées avec celles d’autres acteurs publics ? Quelle échelle est souhaitée pour la démarche Numérique Responsable ?</a:t>
            </a:r>
            <a:endParaRPr lang="fr-FR" sz="1400" dirty="0"/>
          </a:p>
        </p:txBody>
      </p:sp>
      <p:sp>
        <p:nvSpPr>
          <p:cNvPr id="13" name="TextBox 2"/>
          <p:cNvSpPr txBox="1"/>
          <p:nvPr/>
        </p:nvSpPr>
        <p:spPr bwMode="auto">
          <a:xfrm>
            <a:off x="11677599" y="7346397"/>
            <a:ext cx="2624328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>
                <a:latin typeface="Marianne"/>
              </a:rPr>
              <a:t>À arbitrer : </a:t>
            </a:r>
            <a:r>
              <a:rPr lang="fr-FR" sz="1400">
                <a:latin typeface="Marianne"/>
              </a:rPr>
              <a:t>Souhaite-t-on inclure les non-résidents (e.g. des touristes) ?</a:t>
            </a:r>
            <a:endParaRPr lang="fr-FR" sz="1400"/>
          </a:p>
        </p:txBody>
      </p:sp>
      <p:sp>
        <p:nvSpPr>
          <p:cNvPr id="14" name="TextBox 16"/>
          <p:cNvSpPr txBox="1"/>
          <p:nvPr/>
        </p:nvSpPr>
        <p:spPr bwMode="auto">
          <a:xfrm>
            <a:off x="8625931" y="7346398"/>
            <a:ext cx="2624328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latin typeface="Marianne"/>
              </a:rPr>
              <a:t>À arbitrer : </a:t>
            </a:r>
            <a:r>
              <a:rPr lang="fr-FR" sz="1400" dirty="0">
                <a:latin typeface="Marianne"/>
              </a:rPr>
              <a:t>Souhaite-t-on n’inclure que les associations locales ou également les associations non locales présentes sur le territoire ?</a:t>
            </a:r>
            <a:endParaRPr lang="fr-FR" sz="1400" dirty="0"/>
          </a:p>
        </p:txBody>
      </p:sp>
      <p:sp>
        <p:nvSpPr>
          <p:cNvPr id="15" name="ZoneTexte 5"/>
          <p:cNvSpPr txBox="1"/>
          <p:nvPr/>
        </p:nvSpPr>
        <p:spPr bwMode="auto">
          <a:xfrm>
            <a:off x="2434168" y="4572000"/>
            <a:ext cx="2722859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285744" indent="-285744" algn="l">
              <a:buFont typeface="Arial"/>
              <a:buChar char="•"/>
              <a:defRPr/>
            </a:pPr>
            <a:r>
              <a:rPr lang="fr-FR" b="0" dirty="0">
                <a:latin typeface="Marianne"/>
              </a:rPr>
              <a:t>Entreprises (PME, ETI, grandes entreprises)</a:t>
            </a:r>
            <a:endParaRPr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b="0" dirty="0">
                <a:latin typeface="Marianne"/>
              </a:rPr>
              <a:t>Entreprises dans le Numérique Responsable (e.g. de la filière de seconde vie – réemploi, reconditionnement, recyclage)</a:t>
            </a:r>
            <a:endParaRPr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b="0" dirty="0">
                <a:latin typeface="Marianne"/>
              </a:rPr>
              <a:t>Entreprises du numérique</a:t>
            </a:r>
            <a:endParaRPr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b="0" dirty="0">
                <a:latin typeface="Marianne"/>
              </a:rPr>
              <a:t>Entreprises des services de l’environnement</a:t>
            </a:r>
            <a:endParaRPr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b="0" dirty="0">
                <a:latin typeface="Marianne"/>
              </a:rPr>
              <a:t>Autres</a:t>
            </a:r>
            <a:endParaRPr dirty="0"/>
          </a:p>
        </p:txBody>
      </p:sp>
      <p:sp>
        <p:nvSpPr>
          <p:cNvPr id="16" name="Title 3"/>
          <p:cNvSpPr txBox="1"/>
          <p:nvPr/>
        </p:nvSpPr>
        <p:spPr bwMode="auto">
          <a:xfrm>
            <a:off x="1472153" y="471577"/>
            <a:ext cx="137833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4000" spc="-75">
                <a:cs typeface="Marianne"/>
              </a:rPr>
              <a:t>1. Qui mobiliser ?</a:t>
            </a:r>
            <a:endParaRPr lang="en-US" sz="4000" u="sng" spc="-75">
              <a:cs typeface="Marianne"/>
            </a:endParaRPr>
          </a:p>
        </p:txBody>
      </p:sp>
      <p:sp>
        <p:nvSpPr>
          <p:cNvPr id="17" name="ZoneTexte 9"/>
          <p:cNvSpPr txBox="1"/>
          <p:nvPr/>
        </p:nvSpPr>
        <p:spPr bwMode="auto">
          <a:xfrm>
            <a:off x="2492058" y="2753773"/>
            <a:ext cx="11769231" cy="461665"/>
          </a:xfrm>
          <a:prstGeom prst="rect">
            <a:avLst/>
          </a:prstGeom>
          <a:solidFill>
            <a:srgbClr val="DAD2E4"/>
          </a:solidFill>
        </p:spPr>
        <p:txBody>
          <a:bodyPr wrap="square" anchor="ctr">
            <a:noAutofit/>
          </a:bodyPr>
          <a:lstStyle>
            <a:defPPr>
              <a:defRPr lang="fr-FR"/>
            </a:defPPr>
            <a:lvl1pPr>
              <a:spcBef>
                <a:spcPts val="600"/>
              </a:spcBef>
              <a:defRPr sz="1200">
                <a:ea typeface="Calibri"/>
                <a:cs typeface="Times New Roman"/>
              </a:defRPr>
            </a:lvl1pPr>
          </a:lstStyle>
          <a:p>
            <a:pPr>
              <a:defRPr/>
            </a:pPr>
            <a:r>
              <a:rPr lang="fr-FR" sz="1600" b="1">
                <a:latin typeface="Marianne"/>
              </a:rPr>
              <a:t>Formaliser la cartographie des acteurs : </a:t>
            </a:r>
            <a:r>
              <a:rPr lang="fr-FR" sz="1600">
                <a:latin typeface="Marianne"/>
              </a:rPr>
              <a:t>Quelles sont les typologies d’acteurs pertinents à l’échelle du territoire ? </a:t>
            </a:r>
            <a:endParaRPr/>
          </a:p>
        </p:txBody>
      </p:sp>
      <p:sp>
        <p:nvSpPr>
          <p:cNvPr id="18" name="ZoneTexte 12"/>
          <p:cNvSpPr txBox="1"/>
          <p:nvPr/>
        </p:nvSpPr>
        <p:spPr bwMode="auto">
          <a:xfrm>
            <a:off x="2005014" y="2738252"/>
            <a:ext cx="380279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2400">
                <a:solidFill>
                  <a:schemeClr val="bg1"/>
                </a:solidFill>
                <a:ea typeface="Calibri"/>
                <a:cs typeface="Times New Roman"/>
              </a:rPr>
              <a:t>A</a:t>
            </a:r>
            <a:endParaRPr/>
          </a:p>
        </p:txBody>
      </p:sp>
      <p:sp>
        <p:nvSpPr>
          <p:cNvPr id="19" name="ZoneTexte 5"/>
          <p:cNvSpPr txBox="1"/>
          <p:nvPr/>
        </p:nvSpPr>
        <p:spPr bwMode="auto">
          <a:xfrm>
            <a:off x="5580999" y="3798067"/>
            <a:ext cx="2595556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Acteurs publics &amp; semi-publics</a:t>
            </a:r>
            <a:endParaRPr dirty="0"/>
          </a:p>
        </p:txBody>
      </p:sp>
      <p:sp>
        <p:nvSpPr>
          <p:cNvPr id="20" name="ZoneTexte 6"/>
          <p:cNvSpPr txBox="1"/>
          <p:nvPr/>
        </p:nvSpPr>
        <p:spPr bwMode="auto">
          <a:xfrm>
            <a:off x="8588660" y="3855130"/>
            <a:ext cx="2624328" cy="30777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Organismes associatifs </a:t>
            </a:r>
            <a:endParaRPr dirty="0"/>
          </a:p>
        </p:txBody>
      </p:sp>
      <p:sp>
        <p:nvSpPr>
          <p:cNvPr id="21" name="ZoneTexte 8"/>
          <p:cNvSpPr txBox="1"/>
          <p:nvPr/>
        </p:nvSpPr>
        <p:spPr bwMode="auto">
          <a:xfrm>
            <a:off x="2492059" y="3855130"/>
            <a:ext cx="2624328" cy="30777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>
                <a:latin typeface="Marianne"/>
              </a:rPr>
              <a:t>Entreprises</a:t>
            </a:r>
            <a:endParaRPr/>
          </a:p>
        </p:txBody>
      </p:sp>
      <p:sp>
        <p:nvSpPr>
          <p:cNvPr id="22" name="TextBox 35"/>
          <p:cNvSpPr txBox="1"/>
          <p:nvPr/>
        </p:nvSpPr>
        <p:spPr bwMode="auto">
          <a:xfrm>
            <a:off x="1929351" y="1384057"/>
            <a:ext cx="12652751" cy="1101687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t" anchorCtr="0">
            <a:noAutofit/>
          </a:bodyPr>
          <a:lstStyle/>
          <a:p>
            <a:pPr algn="ctr" defTabSz="914377">
              <a:defRPr/>
            </a:pPr>
            <a:r>
              <a:rPr lang="fr-FR" sz="1600" b="1">
                <a:latin typeface="Marianne"/>
              </a:rPr>
              <a:t>Identifier, cartographier et qualifier</a:t>
            </a:r>
            <a:r>
              <a:rPr lang="fr-FR" sz="1600">
                <a:latin typeface="Marianne"/>
              </a:rPr>
              <a:t> les acteurs du territoire et leurs actions réalisées sur le sujet du Numérique responsable en fonction de leur niveau de pertinence et d’engagement.</a:t>
            </a:r>
            <a:endParaRPr/>
          </a:p>
        </p:txBody>
      </p:sp>
      <p:sp>
        <p:nvSpPr>
          <p:cNvPr id="23" name="ZoneTexte 6"/>
          <p:cNvSpPr txBox="1"/>
          <p:nvPr/>
        </p:nvSpPr>
        <p:spPr bwMode="auto">
          <a:xfrm>
            <a:off x="11636961" y="3855130"/>
            <a:ext cx="2624328" cy="30777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Citoyens</a:t>
            </a:r>
            <a:endParaRPr/>
          </a:p>
        </p:txBody>
      </p:sp>
      <p:pic>
        <p:nvPicPr>
          <p:cNvPr id="24" name="Graphique 23" descr="Utilisateurs avec un remplissage uni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4952" y="1477699"/>
            <a:ext cx="914400" cy="914400"/>
          </a:xfrm>
          <a:prstGeom prst="rect">
            <a:avLst/>
          </a:prstGeom>
        </p:spPr>
      </p:pic>
      <p:pic>
        <p:nvPicPr>
          <p:cNvPr id="25" name="Graphique 24" descr="Groupe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62723" y="3396331"/>
            <a:ext cx="572805" cy="572805"/>
          </a:xfrm>
          <a:prstGeom prst="rect">
            <a:avLst/>
          </a:prstGeom>
        </p:spPr>
      </p:pic>
      <p:pic>
        <p:nvPicPr>
          <p:cNvPr id="26" name="Graphique 25" descr="Ville contou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7820" y="3382242"/>
            <a:ext cx="572805" cy="572805"/>
          </a:xfrm>
          <a:prstGeom prst="rect">
            <a:avLst/>
          </a:prstGeom>
        </p:spPr>
      </p:pic>
      <p:pic>
        <p:nvPicPr>
          <p:cNvPr id="27" name="Graphique 26" descr="Tribunal contour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66121" y="3342135"/>
            <a:ext cx="572805" cy="572805"/>
          </a:xfrm>
          <a:prstGeom prst="rect">
            <a:avLst/>
          </a:prstGeom>
        </p:spPr>
      </p:pic>
      <p:pic>
        <p:nvPicPr>
          <p:cNvPr id="28" name="Graphique 27" descr="Main ouverte contour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614423" y="3447580"/>
            <a:ext cx="572805" cy="572805"/>
          </a:xfrm>
          <a:prstGeom prst="rect">
            <a:avLst/>
          </a:prstGeom>
        </p:spPr>
      </p:pic>
      <p:sp>
        <p:nvSpPr>
          <p:cNvPr id="29" name="ZoneTexte 5"/>
          <p:cNvSpPr txBox="1"/>
          <p:nvPr/>
        </p:nvSpPr>
        <p:spPr bwMode="auto">
          <a:xfrm>
            <a:off x="5548702" y="4297597"/>
            <a:ext cx="2722859" cy="29777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Elus 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Universités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Hôpitaux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Institutions publiques / nationales 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Directions du développement économique (ou équivalent)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Commissions consultatives des acteurs économiques (ou équivalent)</a:t>
            </a:r>
            <a:endParaRPr sz="1250" dirty="0"/>
          </a:p>
          <a:p>
            <a:pPr algn="l">
              <a:defRPr/>
            </a:pPr>
            <a:r>
              <a:rPr lang="fr-FR" sz="1250" b="0" dirty="0">
                <a:latin typeface="Marianne"/>
              </a:rPr>
              <a:t>Autres collectivités territoriales :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Région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Département</a:t>
            </a:r>
            <a:endParaRPr sz="1250" dirty="0"/>
          </a:p>
          <a:p>
            <a:pPr marL="285744" indent="-285744" algn="l">
              <a:buFont typeface="Arial"/>
              <a:buChar char="•"/>
              <a:defRPr/>
            </a:pPr>
            <a:r>
              <a:rPr lang="fr-FR" sz="1250" b="0" dirty="0">
                <a:latin typeface="Marianne"/>
              </a:rPr>
              <a:t>Commune</a:t>
            </a:r>
            <a:endParaRPr sz="1250" dirty="0"/>
          </a:p>
        </p:txBody>
      </p:sp>
      <p:sp>
        <p:nvSpPr>
          <p:cNvPr id="30" name="ZoneTexte 5"/>
          <p:cNvSpPr txBox="1"/>
          <p:nvPr/>
        </p:nvSpPr>
        <p:spPr bwMode="auto">
          <a:xfrm>
            <a:off x="8585294" y="4170014"/>
            <a:ext cx="2624327" cy="16004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285744" indent="-285744" algn="l">
              <a:buFont typeface="Arial"/>
              <a:buChar char="•"/>
              <a:defRPr/>
            </a:pPr>
            <a:r>
              <a:rPr lang="fr-FR" b="0">
                <a:latin typeface="Marianne"/>
              </a:rPr>
              <a:t>Associations dans le Numérique Responsable (e.g. de la filière de seconde vie – réemploi, reconditionnement, recyclage)</a:t>
            </a:r>
            <a:endParaRPr/>
          </a:p>
          <a:p>
            <a:pPr marL="285744" indent="-285744" algn="l">
              <a:buFont typeface="Arial"/>
              <a:buChar char="•"/>
              <a:defRPr/>
            </a:pPr>
            <a:r>
              <a:rPr lang="fr-FR" b="0">
                <a:latin typeface="Marianne"/>
              </a:rPr>
              <a:t>Autres associations</a:t>
            </a:r>
            <a:endParaRPr/>
          </a:p>
        </p:txBody>
      </p:sp>
      <p:sp>
        <p:nvSpPr>
          <p:cNvPr id="31" name="ZoneTexte 5"/>
          <p:cNvSpPr txBox="1"/>
          <p:nvPr/>
        </p:nvSpPr>
        <p:spPr bwMode="auto">
          <a:xfrm>
            <a:off x="11677600" y="4264223"/>
            <a:ext cx="2624327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285744" indent="-285744" algn="l">
              <a:buFont typeface="Arial"/>
              <a:buChar char="•"/>
              <a:defRPr/>
            </a:pPr>
            <a:r>
              <a:rPr lang="fr-FR" b="0" dirty="0">
                <a:latin typeface="Marianne"/>
              </a:rPr>
              <a:t>Tout habitant du territoire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60"/>
          <p:cNvSpPr txBox="1"/>
          <p:nvPr/>
        </p:nvSpPr>
        <p:spPr bwMode="auto">
          <a:xfrm>
            <a:off x="1436258" y="2505435"/>
            <a:ext cx="13242267" cy="5862624"/>
          </a:xfrm>
          <a:prstGeom prst="rect">
            <a:avLst/>
          </a:prstGeom>
          <a:solidFill>
            <a:srgbClr val="DAD2E4">
              <a:alpha val="30195"/>
            </a:srgbClr>
          </a:solidFill>
          <a:ln w="12700">
            <a:solidFill>
              <a:srgbClr val="7030A0"/>
            </a:solidFill>
            <a:prstDash val="dashDot"/>
          </a:ln>
        </p:spPr>
        <p:txBody>
          <a:bodyPr vert="horz" wrap="square" lIns="91440" tIns="360000" rIns="91440" bIns="45720" rtlCol="0" anchor="t" anchorCtr="0">
            <a:noAutofit/>
          </a:bodyPr>
          <a:lstStyle/>
          <a:p>
            <a:pPr marL="285744" indent="-285744" defTabSz="914377">
              <a:lnSpc>
                <a:spcPct val="150000"/>
              </a:lnSpc>
              <a:buFont typeface="Arial"/>
              <a:buChar char="•"/>
              <a:defRPr/>
            </a:pPr>
            <a:endParaRPr lang="fr-FR" sz="1600">
              <a:latin typeface="Marianne"/>
            </a:endParaRPr>
          </a:p>
        </p:txBody>
      </p:sp>
      <p:sp>
        <p:nvSpPr>
          <p:cNvPr id="5" name="ZoneTexte 9"/>
          <p:cNvSpPr txBox="1"/>
          <p:nvPr/>
        </p:nvSpPr>
        <p:spPr bwMode="auto">
          <a:xfrm>
            <a:off x="2492058" y="5876974"/>
            <a:ext cx="11589703" cy="461665"/>
          </a:xfrm>
          <a:prstGeom prst="rect">
            <a:avLst/>
          </a:prstGeom>
          <a:solidFill>
            <a:srgbClr val="DAD2E4"/>
          </a:solidFill>
        </p:spPr>
        <p:txBody>
          <a:bodyPr wrap="square" anchor="ctr">
            <a:noAutofit/>
          </a:bodyPr>
          <a:lstStyle>
            <a:defPPr>
              <a:defRPr lang="fr-FR"/>
            </a:defPPr>
            <a:lvl1pPr>
              <a:spcBef>
                <a:spcPts val="600"/>
              </a:spcBef>
              <a:defRPr sz="1200">
                <a:ea typeface="Calibri"/>
                <a:cs typeface="Times New Roman"/>
              </a:defRPr>
            </a:lvl1pPr>
          </a:lstStyle>
          <a:p>
            <a:pPr>
              <a:defRPr/>
            </a:pPr>
            <a:r>
              <a:rPr lang="fr-FR" sz="1600"/>
              <a:t>Comment qualifier </a:t>
            </a:r>
            <a:r>
              <a:rPr lang="fr-FR" sz="1600" b="1"/>
              <a:t>le niveau d’engagement </a:t>
            </a:r>
            <a:r>
              <a:rPr lang="fr-FR" sz="1600"/>
              <a:t>des acteurs du territoire ?</a:t>
            </a:r>
            <a:endParaRPr/>
          </a:p>
        </p:txBody>
      </p:sp>
      <p:sp>
        <p:nvSpPr>
          <p:cNvPr id="6" name="ZoneTexte 12"/>
          <p:cNvSpPr txBox="1"/>
          <p:nvPr/>
        </p:nvSpPr>
        <p:spPr bwMode="auto">
          <a:xfrm>
            <a:off x="2005014" y="5861454"/>
            <a:ext cx="380279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2400">
                <a:solidFill>
                  <a:schemeClr val="bg1"/>
                </a:solidFill>
                <a:ea typeface="Calibri"/>
                <a:cs typeface="Times New Roman"/>
              </a:rPr>
              <a:t>C</a:t>
            </a:r>
            <a:endParaRPr/>
          </a:p>
        </p:txBody>
      </p:sp>
      <p:sp>
        <p:nvSpPr>
          <p:cNvPr id="7" name="ZoneTexte 19"/>
          <p:cNvSpPr txBox="1"/>
          <p:nvPr/>
        </p:nvSpPr>
        <p:spPr bwMode="auto">
          <a:xfrm>
            <a:off x="2606803" y="6521556"/>
            <a:ext cx="1482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 b="0">
                <a:latin typeface="Marianne"/>
              </a:rPr>
              <a:t>Niveau 0</a:t>
            </a:r>
            <a:endParaRPr/>
          </a:p>
          <a:p>
            <a:pPr>
              <a:defRPr/>
            </a:pPr>
            <a:r>
              <a:rPr lang="fr-FR">
                <a:latin typeface="Marianne"/>
              </a:rPr>
              <a:t>Non impliqué</a:t>
            </a:r>
            <a:endParaRPr/>
          </a:p>
        </p:txBody>
      </p:sp>
      <p:sp>
        <p:nvSpPr>
          <p:cNvPr id="8" name="ZoneTexte 20"/>
          <p:cNvSpPr txBox="1"/>
          <p:nvPr/>
        </p:nvSpPr>
        <p:spPr bwMode="auto">
          <a:xfrm>
            <a:off x="5352339" y="6521556"/>
            <a:ext cx="1482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 b="0">
                <a:latin typeface="Marianne"/>
              </a:rPr>
              <a:t>Niveau 1 </a:t>
            </a:r>
            <a:r>
              <a:rPr lang="fr-FR">
                <a:latin typeface="Marianne"/>
              </a:rPr>
              <a:t>Sensibilisé au NR</a:t>
            </a:r>
            <a:endParaRPr/>
          </a:p>
        </p:txBody>
      </p:sp>
      <p:sp>
        <p:nvSpPr>
          <p:cNvPr id="9" name="ZoneTexte 22"/>
          <p:cNvSpPr txBox="1"/>
          <p:nvPr/>
        </p:nvSpPr>
        <p:spPr bwMode="auto">
          <a:xfrm>
            <a:off x="8057392" y="6521556"/>
            <a:ext cx="125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 b="0">
                <a:latin typeface="Marianne"/>
              </a:rPr>
              <a:t>Niveau 2</a:t>
            </a:r>
            <a:endParaRPr/>
          </a:p>
          <a:p>
            <a:pPr>
              <a:defRPr/>
            </a:pPr>
            <a:r>
              <a:rPr lang="fr-FR">
                <a:latin typeface="Marianne"/>
              </a:rPr>
              <a:t>Acteur du NR</a:t>
            </a:r>
            <a:endParaRPr/>
          </a:p>
        </p:txBody>
      </p:sp>
      <p:sp>
        <p:nvSpPr>
          <p:cNvPr id="10" name="ZoneTexte 23"/>
          <p:cNvSpPr txBox="1"/>
          <p:nvPr/>
        </p:nvSpPr>
        <p:spPr bwMode="auto">
          <a:xfrm>
            <a:off x="10678466" y="6539484"/>
            <a:ext cx="125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 b="0">
                <a:latin typeface="Marianne"/>
              </a:rPr>
              <a:t>Niveau 3</a:t>
            </a:r>
            <a:endParaRPr/>
          </a:p>
          <a:p>
            <a:pPr>
              <a:defRPr/>
            </a:pPr>
            <a:r>
              <a:rPr lang="fr-FR">
                <a:latin typeface="Marianne"/>
              </a:rPr>
              <a:t>Leader du NR</a:t>
            </a:r>
            <a:endParaRPr/>
          </a:p>
        </p:txBody>
      </p:sp>
      <p:cxnSp>
        <p:nvCxnSpPr>
          <p:cNvPr id="11" name="Connecteur droit avec flèche 27"/>
          <p:cNvCxnSpPr>
            <a:cxnSpLocks/>
          </p:cNvCxnSpPr>
          <p:nvPr/>
        </p:nvCxnSpPr>
        <p:spPr bwMode="auto">
          <a:xfrm>
            <a:off x="2606803" y="7340468"/>
            <a:ext cx="1118612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28"/>
          <p:cNvSpPr/>
          <p:nvPr/>
        </p:nvSpPr>
        <p:spPr bwMode="auto">
          <a:xfrm>
            <a:off x="3262176" y="7254655"/>
            <a:ext cx="171629" cy="1716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3" name="Ellipse 29"/>
          <p:cNvSpPr/>
          <p:nvPr/>
        </p:nvSpPr>
        <p:spPr bwMode="auto">
          <a:xfrm>
            <a:off x="5990251" y="7254655"/>
            <a:ext cx="171629" cy="17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4" name="Ellipse 31"/>
          <p:cNvSpPr/>
          <p:nvPr/>
        </p:nvSpPr>
        <p:spPr bwMode="auto">
          <a:xfrm>
            <a:off x="8621996" y="7254655"/>
            <a:ext cx="171629" cy="1716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5" name="Ellipse 33"/>
          <p:cNvSpPr/>
          <p:nvPr/>
        </p:nvSpPr>
        <p:spPr bwMode="auto">
          <a:xfrm>
            <a:off x="11219511" y="7254655"/>
            <a:ext cx="171629" cy="17162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grpSp>
        <p:nvGrpSpPr>
          <p:cNvPr id="16" name="Group 1024"/>
          <p:cNvGrpSpPr/>
          <p:nvPr/>
        </p:nvGrpSpPr>
        <p:grpSpPr bwMode="auto">
          <a:xfrm>
            <a:off x="2005013" y="3021977"/>
            <a:ext cx="12076748" cy="477185"/>
            <a:chOff x="2005012" y="8101008"/>
            <a:chExt cx="12076748" cy="477185"/>
          </a:xfrm>
        </p:grpSpPr>
        <p:sp>
          <p:nvSpPr>
            <p:cNvPr id="17" name="ZoneTexte 9"/>
            <p:cNvSpPr txBox="1"/>
            <p:nvPr/>
          </p:nvSpPr>
          <p:spPr bwMode="auto">
            <a:xfrm>
              <a:off x="2492058" y="8116528"/>
              <a:ext cx="11589702" cy="461665"/>
            </a:xfrm>
            <a:prstGeom prst="rect">
              <a:avLst/>
            </a:prstGeom>
            <a:solidFill>
              <a:srgbClr val="DAD2E4"/>
            </a:solidFill>
          </p:spPr>
          <p:txBody>
            <a:bodyPr wrap="square" anchor="ctr">
              <a:noAutofit/>
            </a:bodyPr>
            <a:lstStyle>
              <a:defPPr>
                <a:defRPr lang="fr-FR"/>
              </a:defPPr>
              <a:lvl1pPr>
                <a:spcBef>
                  <a:spcPts val="600"/>
                </a:spcBef>
                <a:defRPr sz="1200">
                  <a:ea typeface="Calibri"/>
                  <a:cs typeface="Times New Roman"/>
                </a:defRPr>
              </a:lvl1pPr>
            </a:lstStyle>
            <a:p>
              <a:pPr>
                <a:defRPr/>
              </a:pPr>
              <a:r>
                <a:rPr lang="fr-FR" sz="1600"/>
                <a:t>Comment identifier leurs </a:t>
              </a:r>
              <a:r>
                <a:rPr lang="fr-FR" sz="1600" b="1"/>
                <a:t>actions déjà réalisées </a:t>
              </a:r>
              <a:r>
                <a:rPr lang="fr-FR" sz="1600"/>
                <a:t>? </a:t>
              </a:r>
              <a:endParaRPr/>
            </a:p>
          </p:txBody>
        </p:sp>
        <p:sp>
          <p:nvSpPr>
            <p:cNvPr id="18" name="ZoneTexte 12"/>
            <p:cNvSpPr txBox="1"/>
            <p:nvPr/>
          </p:nvSpPr>
          <p:spPr bwMode="auto">
            <a:xfrm>
              <a:off x="2005012" y="8101008"/>
              <a:ext cx="380279" cy="461665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fr-FR" sz="2400">
                  <a:solidFill>
                    <a:schemeClr val="bg1"/>
                  </a:solidFill>
                  <a:ea typeface="Calibri"/>
                  <a:cs typeface="Times New Roman"/>
                </a:rPr>
                <a:t>B</a:t>
              </a:r>
              <a:endParaRPr/>
            </a:p>
          </p:txBody>
        </p:sp>
      </p:grpSp>
      <p:sp>
        <p:nvSpPr>
          <p:cNvPr id="19" name="ZoneTexte 8"/>
          <p:cNvSpPr txBox="1"/>
          <p:nvPr/>
        </p:nvSpPr>
        <p:spPr bwMode="auto">
          <a:xfrm>
            <a:off x="2801093" y="3833588"/>
            <a:ext cx="262459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>
                <a:latin typeface="Marianne"/>
              </a:rPr>
              <a:t>Recherche (internet, rapports annuels, presse)</a:t>
            </a:r>
            <a:endParaRPr/>
          </a:p>
        </p:txBody>
      </p:sp>
      <p:sp>
        <p:nvSpPr>
          <p:cNvPr id="20" name="ZoneTexte 8"/>
          <p:cNvSpPr txBox="1"/>
          <p:nvPr/>
        </p:nvSpPr>
        <p:spPr bwMode="auto">
          <a:xfrm>
            <a:off x="10270980" y="3833588"/>
            <a:ext cx="31907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>
                <a:latin typeface="Marianne"/>
              </a:rPr>
              <a:t>Contact direct (par mail ou téléphone de la structure en question)</a:t>
            </a:r>
            <a:endParaRPr/>
          </a:p>
        </p:txBody>
      </p:sp>
      <p:sp>
        <p:nvSpPr>
          <p:cNvPr id="22" name="ZoneTexte 8"/>
          <p:cNvSpPr txBox="1"/>
          <p:nvPr/>
        </p:nvSpPr>
        <p:spPr bwMode="auto">
          <a:xfrm>
            <a:off x="6252939" y="3941310"/>
            <a:ext cx="319079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fr-FR">
                <a:latin typeface="Marianne"/>
              </a:rPr>
              <a:t>Recensement (envoi d’un questionnaire)</a:t>
            </a:r>
            <a:endParaRPr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33466" y="4445595"/>
            <a:ext cx="894080" cy="89408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1295" y="4393392"/>
            <a:ext cx="894080" cy="89408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485143" y="4393392"/>
            <a:ext cx="894080" cy="89408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 bwMode="auto">
          <a:xfrm>
            <a:off x="2005013" y="1384057"/>
            <a:ext cx="12577089" cy="1101687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t" anchorCtr="0">
            <a:noAutofit/>
          </a:bodyPr>
          <a:lstStyle/>
          <a:p>
            <a:pPr algn="ctr" defTabSz="914377">
              <a:defRPr/>
            </a:pPr>
            <a:r>
              <a:rPr lang="fr-FR" sz="1600" b="1">
                <a:latin typeface="Marianne"/>
              </a:rPr>
              <a:t>Identifier, cartographier et qualifier</a:t>
            </a:r>
            <a:r>
              <a:rPr lang="fr-FR" sz="1600">
                <a:latin typeface="Marianne"/>
              </a:rPr>
              <a:t> les acteurs du territoire et leurs actions réalisées sur le sujet du Numérique responsable en fonction de leur niveau de pertinence et d’engagement.</a:t>
            </a:r>
            <a:endParaRPr/>
          </a:p>
        </p:txBody>
      </p:sp>
      <p:pic>
        <p:nvPicPr>
          <p:cNvPr id="28" name="Graphique 23" descr="Utilisateurs avec un remplissage uni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4952" y="1477699"/>
            <a:ext cx="914400" cy="914400"/>
          </a:xfrm>
          <a:prstGeom prst="rect">
            <a:avLst/>
          </a:prstGeom>
        </p:spPr>
      </p:pic>
      <p:sp>
        <p:nvSpPr>
          <p:cNvPr id="27" name="Title 3"/>
          <p:cNvSpPr txBox="1"/>
          <p:nvPr/>
        </p:nvSpPr>
        <p:spPr bwMode="auto">
          <a:xfrm>
            <a:off x="1472153" y="471577"/>
            <a:ext cx="137833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4000" spc="-75">
                <a:cs typeface="Marianne"/>
              </a:rPr>
              <a:t>1. Qui mobiliser ?</a:t>
            </a:r>
            <a:endParaRPr lang="en-US" sz="4000" u="sng" spc="-75">
              <a:cs typeface="Marian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 bwMode="auto"/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fr-FR" sz="4000" spc="-75">
                <a:cs typeface="Marianne"/>
              </a:rPr>
              <a:t>1. Qui mobiliser ?</a:t>
            </a:r>
            <a:endParaRPr lang="fr-FR" sz="4000" u="sng" spc="-75">
              <a:cs typeface="Marianne"/>
            </a:endParaRPr>
          </a:p>
        </p:txBody>
      </p:sp>
      <p:sp>
        <p:nvSpPr>
          <p:cNvPr id="4" name="TextBox 1"/>
          <p:cNvSpPr txBox="1"/>
          <p:nvPr/>
        </p:nvSpPr>
        <p:spPr bwMode="auto">
          <a:xfrm>
            <a:off x="1055742" y="1539085"/>
            <a:ext cx="14407048" cy="566205"/>
          </a:xfrm>
          <a:prstGeom prst="rect">
            <a:avLst/>
          </a:prstGeom>
          <a:solidFill>
            <a:srgbClr val="D9D9D9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600">
                <a:latin typeface="Marianne"/>
              </a:rPr>
              <a:t>Dans le contexte de cet exercice, il est possible d’effectuer le recensement à l’aide d’un tableau.</a:t>
            </a:r>
            <a:endParaRPr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55741" y="2379968"/>
          <a:ext cx="14407050" cy="5351910"/>
        </p:xfrm>
        <a:graphic>
          <a:graphicData uri="http://schemas.openxmlformats.org/drawingml/2006/table">
            <a:tbl>
              <a:tblPr firstRow="1" bandRow="1"/>
              <a:tblGrid>
                <a:gridCol w="240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1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4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Type d’acteur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Nom de l’acteur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Type d’action Numérique Responsable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Description des actions NR identifiées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Niveau d’engagement estimé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Référent identifié et contact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35"/>
          <p:cNvSpPr txBox="1"/>
          <p:nvPr/>
        </p:nvSpPr>
        <p:spPr bwMode="auto">
          <a:xfrm>
            <a:off x="951189" y="8123743"/>
            <a:ext cx="14616154" cy="677229"/>
          </a:xfrm>
          <a:prstGeom prst="rect">
            <a:avLst/>
          </a:prstGeom>
          <a:solidFill>
            <a:srgbClr val="EEF0F8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72000" rIns="91440" bIns="72000" rtlCol="0" anchor="t" anchorCtr="0">
            <a:noAutofit/>
          </a:bodyPr>
          <a:lstStyle/>
          <a:p>
            <a:pPr marR="0" lvl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1600" b="1">
                <a:latin typeface="Marianne"/>
              </a:rPr>
              <a:t>Les actions identifiées peuvent être catégorisées suivant les 7 dimensions du Numérique responsable </a:t>
            </a:r>
            <a:r>
              <a:rPr lang="fr-FR" sz="1600">
                <a:latin typeface="Marianne"/>
              </a:rPr>
              <a:t>: Stratégie et gouvernance, Mesure, Transformation du numérique, Achats, Sensibilisation, Numérique pour une organisation éco-responsable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56655" y="3692734"/>
            <a:ext cx="4464279" cy="3473629"/>
          </a:xfrm>
          <a:prstGeom prst="rect">
            <a:avLst/>
          </a:prstGeom>
        </p:spPr>
      </p:pic>
      <p:pic>
        <p:nvPicPr>
          <p:cNvPr id="1026" name="Picture 2" descr="Nantes Métropole"/>
          <p:cNvPicPr>
            <a:picLocks noChangeAspect="1" noChangeArrowheads="1"/>
          </p:cNvPicPr>
          <p:nvPr/>
        </p:nvPicPr>
        <p:blipFill>
          <a:blip r:embed="rId3"/>
          <a:srcRect t="24210" b="25906"/>
          <a:stretch/>
        </p:blipFill>
        <p:spPr bwMode="auto">
          <a:xfrm>
            <a:off x="2854507" y="1825793"/>
            <a:ext cx="2068575" cy="70018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 bwMode="auto">
          <a:xfrm>
            <a:off x="1295322" y="2681137"/>
            <a:ext cx="518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/>
              <a:t>Nantes Métropole a catégorisé les acteurs de son territoire de la manière suivante dans sa stratégie Numérique responsable : </a:t>
            </a:r>
            <a:endParaRPr lang="en-US" sz="16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507265" y="1953481"/>
            <a:ext cx="2145753" cy="55990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 bwMode="auto">
          <a:xfrm>
            <a:off x="8697431" y="2681137"/>
            <a:ext cx="561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/>
              <a:t>L’Agglomération La Rochelle a recensé les actions Numérique responsable réalisées par les structures présentes sur son territoire à l’aide de la catégorisation suivante :  </a:t>
            </a:r>
            <a:endParaRPr lang="en-US" sz="1600"/>
          </a:p>
        </p:txBody>
      </p:sp>
      <p:graphicFrame>
        <p:nvGraphicFramePr>
          <p:cNvPr id="3" name="Tableau 3"/>
          <p:cNvGraphicFramePr>
            <a:graphicFrameLocks noGrp="1"/>
          </p:cNvGraphicFramePr>
          <p:nvPr/>
        </p:nvGraphicFramePr>
        <p:xfrm>
          <a:off x="7657610" y="3692734"/>
          <a:ext cx="7692319" cy="3361791"/>
        </p:xfrm>
        <a:graphic>
          <a:graphicData uri="http://schemas.openxmlformats.org/drawingml/2006/table">
            <a:tbl>
              <a:tblPr bandRow="1"/>
              <a:tblGrid>
                <a:gridCol w="769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Achat de matériels reconditionnés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71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Sensibilisation des collaborateurs au Numérique Responsable (écogestes, réduction des volumes d’impression, réduction du taux d’équipement des utilisateurs, économie d’énergie)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Allongement de la durée de vie des équipements utilisateurs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Eco-conception des services numériques (bonnes pratiques de développement des logiciels, site internet éco-conçu, hébergement des données dans un « green » data center)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Gestion de la fin de vie du matériel (filière de réemploi et recyclage)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Souveraineté des données (stockage en Europe, indépendance vis-à-vis des GAFAM)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Accessibilité des services numériques aux personnes en situation de handicap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Utilisation de l’open-source et logiciels libres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500"/>
                        <a:t>Inclusion numérique (formation de vos collaborateurs et/ou vos clients)</a:t>
                      </a:r>
                      <a:endParaRPr lang="en-US" sz="1500"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858720" y="7688882"/>
            <a:ext cx="13010195" cy="830997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9504">
              <a:tabLst>
                <a:tab pos="86782" algn="l"/>
                <a:tab pos="12515538" algn="l"/>
              </a:tabLst>
              <a:defRPr/>
            </a:pPr>
            <a:r>
              <a:rPr lang="fr-FR">
                <a:solidFill>
                  <a:schemeClr val="tx1"/>
                </a:solidFill>
              </a:rPr>
              <a:t>Les enjeux et moyens de mobilisation varient selon la taille de la collectivité. Ces éléments vous sont proposés à titre d’exemples et premières pistes de réflexion. </a:t>
            </a:r>
            <a:endParaRPr/>
          </a:p>
        </p:txBody>
      </p:sp>
      <p:sp>
        <p:nvSpPr>
          <p:cNvPr id="6" name="Title 3"/>
          <p:cNvSpPr txBox="1"/>
          <p:nvPr/>
        </p:nvSpPr>
        <p:spPr bwMode="auto">
          <a:xfrm>
            <a:off x="1472153" y="471576"/>
            <a:ext cx="1378333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4000" spc="-75">
                <a:cs typeface="Marianne"/>
              </a:rPr>
              <a:t>Exemples d’initiatives de mobilisation</a:t>
            </a:r>
            <a:endParaRPr/>
          </a:p>
          <a:p>
            <a:pPr>
              <a:defRPr/>
            </a:pPr>
            <a:r>
              <a:rPr lang="fr-FR" sz="4000" spc="-75">
                <a:cs typeface="Marianne"/>
              </a:rPr>
              <a:t> d’acteurs du territoire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 bwMode="auto">
          <a:xfrm>
            <a:off x="1327069" y="2412653"/>
            <a:ext cx="5033303" cy="4918547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fr-FR" sz="215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2275542" y="2605517"/>
            <a:ext cx="3136359" cy="3150515"/>
          </a:xfrm>
          <a:prstGeom prst="ellipse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15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>
            <a:cxnSpLocks/>
          </p:cNvCxnSpPr>
          <p:nvPr/>
        </p:nvCxnSpPr>
        <p:spPr bwMode="auto">
          <a:xfrm>
            <a:off x="5411901" y="4360019"/>
            <a:ext cx="1710540" cy="0"/>
          </a:xfrm>
          <a:prstGeom prst="line">
            <a:avLst/>
          </a:prstGeom>
          <a:ln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 bwMode="auto">
          <a:xfrm>
            <a:off x="5921688" y="6142723"/>
            <a:ext cx="1168731" cy="0"/>
          </a:xfrm>
          <a:prstGeom prst="line">
            <a:avLst/>
          </a:prstGeom>
          <a:ln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 bwMode="auto">
          <a:xfrm>
            <a:off x="7156703" y="5975638"/>
            <a:ext cx="8608896" cy="1572199"/>
            <a:chOff x="5344160" y="5153992"/>
            <a:chExt cx="6456672" cy="1179149"/>
          </a:xfrm>
        </p:grpSpPr>
        <p:sp>
          <p:nvSpPr>
            <p:cNvPr id="14" name="ZoneTexte 13"/>
            <p:cNvSpPr txBox="1"/>
            <p:nvPr/>
          </p:nvSpPr>
          <p:spPr bwMode="auto">
            <a:xfrm>
              <a:off x="5344160" y="5153992"/>
              <a:ext cx="4255905" cy="28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850" b="1"/>
                <a:t>Cercle 3 : </a:t>
              </a:r>
              <a:r>
                <a:rPr lang="fr-FR" sz="1850"/>
                <a:t>Tous les acteurs du territoire</a:t>
              </a:r>
              <a:endParaRPr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344160" y="5408736"/>
              <a:ext cx="6456672" cy="924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Campagnes de </a:t>
              </a:r>
              <a:r>
                <a:rPr lang="fr-FR" sz="1450" b="1">
                  <a:solidFill>
                    <a:schemeClr val="tx1"/>
                  </a:solidFill>
                </a:rPr>
                <a:t>sensibilisation</a:t>
              </a:r>
              <a:r>
                <a:rPr lang="fr-FR" sz="1450">
                  <a:solidFill>
                    <a:schemeClr val="tx1"/>
                  </a:solidFill>
                </a:rPr>
                <a:t> à l’échelle du territoire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Publications sur les </a:t>
              </a:r>
              <a:r>
                <a:rPr lang="fr-FR" sz="1450" b="1">
                  <a:solidFill>
                    <a:schemeClr val="tx1"/>
                  </a:solidFill>
                </a:rPr>
                <a:t>médias internes ou externes </a:t>
              </a:r>
              <a:r>
                <a:rPr lang="fr-FR" sz="1450">
                  <a:solidFill>
                    <a:schemeClr val="tx1"/>
                  </a:solidFill>
                </a:rPr>
                <a:t>pour mettre en lumière les initiatives NR (presse, etc.)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Organisation </a:t>
              </a:r>
              <a:r>
                <a:rPr lang="fr-FR" sz="1450" b="1">
                  <a:solidFill>
                    <a:schemeClr val="tx1"/>
                  </a:solidFill>
                </a:rPr>
                <a:t>d'événements à grande échelle</a:t>
              </a:r>
              <a:r>
                <a:rPr lang="fr-FR" sz="1450">
                  <a:solidFill>
                    <a:schemeClr val="tx1"/>
                  </a:solidFill>
                </a:rPr>
                <a:t>, ouverts au grand public, tels que des présentations publiques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Création de communautés en ligne ou de groupes de discussion pour favoriser la participation active et le partage d'idées</a:t>
              </a:r>
              <a:endParaRPr/>
            </a:p>
          </p:txBody>
        </p:sp>
      </p:grpSp>
      <p:grpSp>
        <p:nvGrpSpPr>
          <p:cNvPr id="16" name="Groupe 15"/>
          <p:cNvGrpSpPr/>
          <p:nvPr/>
        </p:nvGrpSpPr>
        <p:grpSpPr bwMode="auto">
          <a:xfrm>
            <a:off x="7156703" y="4159938"/>
            <a:ext cx="8586467" cy="1752202"/>
            <a:chOff x="5344160" y="3629143"/>
            <a:chExt cx="6439850" cy="1314151"/>
          </a:xfrm>
        </p:grpSpPr>
        <p:sp>
          <p:nvSpPr>
            <p:cNvPr id="17" name="ZoneTexte 16"/>
            <p:cNvSpPr txBox="1"/>
            <p:nvPr/>
          </p:nvSpPr>
          <p:spPr bwMode="auto">
            <a:xfrm>
              <a:off x="5358651" y="3629143"/>
              <a:ext cx="6425359" cy="28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850" b="1"/>
                <a:t>Cercle 2 : </a:t>
              </a:r>
              <a:r>
                <a:rPr lang="fr-FR" sz="1850"/>
                <a:t>Structures du territoire motrices et engagées sur le Numérique responsable</a:t>
              </a:r>
              <a:endParaRPr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344160" y="3888836"/>
              <a:ext cx="6439850" cy="10544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Sessions de formation et webinaires </a:t>
              </a:r>
              <a:r>
                <a:rPr lang="fr-FR" sz="1450" b="1">
                  <a:solidFill>
                    <a:schemeClr val="tx1"/>
                  </a:solidFill>
                </a:rPr>
                <a:t>en groupe </a:t>
              </a:r>
              <a:r>
                <a:rPr lang="fr-FR" sz="1450">
                  <a:solidFill>
                    <a:schemeClr val="tx1"/>
                  </a:solidFill>
                </a:rPr>
                <a:t>pour approfondir les concepts clés du Numérique responsable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 b="1">
                  <a:solidFill>
                    <a:schemeClr val="tx1"/>
                  </a:solidFill>
                </a:rPr>
                <a:t>Communication spécifique </a:t>
              </a:r>
              <a:r>
                <a:rPr lang="fr-FR" sz="1450">
                  <a:solidFill>
                    <a:schemeClr val="tx1"/>
                  </a:solidFill>
                </a:rPr>
                <a:t>aux</a:t>
              </a:r>
              <a:r>
                <a:rPr lang="fr-FR" sz="1450" b="1">
                  <a:solidFill>
                    <a:schemeClr val="tx1"/>
                  </a:solidFill>
                </a:rPr>
                <a:t> </a:t>
              </a:r>
              <a:r>
                <a:rPr lang="fr-FR" sz="1450">
                  <a:solidFill>
                    <a:schemeClr val="tx1"/>
                  </a:solidFill>
                </a:rPr>
                <a:t>acteurs engagés pour mettre en avant l’existant et encourager l’action commune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Organisation d’</a:t>
              </a:r>
              <a:r>
                <a:rPr lang="fr-FR" sz="1450" b="1">
                  <a:solidFill>
                    <a:schemeClr val="tx1"/>
                  </a:solidFill>
                </a:rPr>
                <a:t>évènements</a:t>
              </a:r>
              <a:r>
                <a:rPr lang="fr-FR" sz="1450">
                  <a:solidFill>
                    <a:schemeClr val="tx1"/>
                  </a:solidFill>
                </a:rPr>
                <a:t> et </a:t>
              </a:r>
              <a:r>
                <a:rPr lang="fr-FR" sz="1450" b="1">
                  <a:solidFill>
                    <a:schemeClr val="tx1"/>
                  </a:solidFill>
                </a:rPr>
                <a:t>ateliers de travail spécifiques au NR</a:t>
              </a:r>
              <a:r>
                <a:rPr lang="fr-FR" sz="1450">
                  <a:solidFill>
                    <a:schemeClr val="tx1"/>
                  </a:solidFill>
                </a:rPr>
                <a:t> permettant de </a:t>
              </a:r>
              <a:r>
                <a:rPr lang="fr-FR" sz="1450" b="1">
                  <a:solidFill>
                    <a:schemeClr val="tx1"/>
                  </a:solidFill>
                </a:rPr>
                <a:t>fédérer</a:t>
              </a:r>
              <a:r>
                <a:rPr lang="fr-FR" sz="1450">
                  <a:solidFill>
                    <a:schemeClr val="tx1"/>
                  </a:solidFill>
                </a:rPr>
                <a:t> les acteurs engagés et d’encourager l’</a:t>
              </a:r>
              <a:r>
                <a:rPr lang="fr-FR" sz="1450" b="1">
                  <a:solidFill>
                    <a:schemeClr val="tx1"/>
                  </a:solidFill>
                </a:rPr>
                <a:t>échange d’expertise et de bonnes pratiques </a:t>
              </a:r>
              <a:r>
                <a:rPr lang="fr-FR" sz="1450">
                  <a:solidFill>
                    <a:schemeClr val="tx1"/>
                  </a:solidFill>
                </a:rPr>
                <a:t>(ex : concertations publiques)</a:t>
              </a:r>
              <a:endParaRPr/>
            </a:p>
          </p:txBody>
        </p:sp>
      </p:grpSp>
      <p:cxnSp>
        <p:nvCxnSpPr>
          <p:cNvPr id="19" name="Connecteur droit 18"/>
          <p:cNvCxnSpPr>
            <a:cxnSpLocks/>
          </p:cNvCxnSpPr>
          <p:nvPr/>
        </p:nvCxnSpPr>
        <p:spPr bwMode="auto">
          <a:xfrm>
            <a:off x="517323" y="2034804"/>
            <a:ext cx="151946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7"/>
          <p:cNvSpPr txBox="1"/>
          <p:nvPr/>
        </p:nvSpPr>
        <p:spPr bwMode="auto">
          <a:xfrm>
            <a:off x="1820502" y="1633943"/>
            <a:ext cx="4113887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40">
              <a:defRPr/>
            </a:pPr>
            <a:r>
              <a:rPr lang="fr-FR" sz="1850" b="1">
                <a:latin typeface="Ubuntu"/>
              </a:rPr>
              <a:t>TYPOLOGIE D’ACTEURS </a:t>
            </a:r>
            <a:endParaRPr/>
          </a:p>
          <a:p>
            <a:pPr algn="ctr" defTabSz="1219140">
              <a:defRPr/>
            </a:pPr>
            <a:r>
              <a:rPr lang="fr-FR" sz="1850" b="1">
                <a:latin typeface="Ubuntu"/>
              </a:rPr>
              <a:t>du cercle restreint au grand public</a:t>
            </a:r>
            <a:endParaRPr lang="fr-FR" sz="1850">
              <a:latin typeface="Ubuntu"/>
            </a:endParaRPr>
          </a:p>
        </p:txBody>
      </p:sp>
      <p:sp>
        <p:nvSpPr>
          <p:cNvPr id="21" name="TextBox 47"/>
          <p:cNvSpPr txBox="1"/>
          <p:nvPr/>
        </p:nvSpPr>
        <p:spPr bwMode="auto">
          <a:xfrm>
            <a:off x="7103119" y="1790863"/>
            <a:ext cx="8008976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fr-FR" sz="1850" b="1">
                <a:latin typeface="Ubuntu"/>
              </a:rPr>
              <a:t>EXEMPLES DE MODALITÉS DE MOBILISATION PAR TYPE D’ACTEURS</a:t>
            </a:r>
            <a:endParaRPr lang="fr-FR" sz="1850">
              <a:latin typeface="Ubuntu"/>
            </a:endParaRPr>
          </a:p>
        </p:txBody>
      </p:sp>
      <p:pic>
        <p:nvPicPr>
          <p:cNvPr id="22" name="Graphique 21" descr="Groupe de personnes contour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79714" y="6037395"/>
            <a:ext cx="850799" cy="850799"/>
          </a:xfrm>
          <a:prstGeom prst="rect">
            <a:avLst/>
          </a:prstGeom>
        </p:spPr>
      </p:pic>
      <p:pic>
        <p:nvPicPr>
          <p:cNvPr id="23" name="Graphique 22" descr="Groupe d’hommes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6509" y="4178842"/>
            <a:ext cx="431735" cy="431735"/>
          </a:xfrm>
          <a:prstGeom prst="rect">
            <a:avLst/>
          </a:prstGeom>
        </p:spPr>
      </p:pic>
      <p:pic>
        <p:nvPicPr>
          <p:cNvPr id="24" name="Graphique 23" descr="Groupe d’hommes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77094" y="4178842"/>
            <a:ext cx="431735" cy="431735"/>
          </a:xfrm>
          <a:prstGeom prst="rect">
            <a:avLst/>
          </a:prstGeom>
        </p:spPr>
      </p:pic>
      <p:pic>
        <p:nvPicPr>
          <p:cNvPr id="25" name="Graphique 24" descr="Groupe d’hommes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9589" y="4178842"/>
            <a:ext cx="431735" cy="431735"/>
          </a:xfrm>
          <a:prstGeom prst="rect">
            <a:avLst/>
          </a:prstGeom>
        </p:spPr>
      </p:pic>
      <p:pic>
        <p:nvPicPr>
          <p:cNvPr id="26" name="Graphique 25" descr="Groupe de personnes contour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55990" y="6037395"/>
            <a:ext cx="850799" cy="850799"/>
          </a:xfrm>
          <a:prstGeom prst="rect">
            <a:avLst/>
          </a:prstGeom>
        </p:spPr>
      </p:pic>
      <p:pic>
        <p:nvPicPr>
          <p:cNvPr id="27" name="Graphique 26" descr="Groupe de personnes contour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80918" y="6037395"/>
            <a:ext cx="850799" cy="850799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 bwMode="auto">
          <a:xfrm>
            <a:off x="3198439" y="2576345"/>
            <a:ext cx="1290563" cy="13109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>
            <a:cxnSpLocks/>
          </p:cNvCxnSpPr>
          <p:nvPr/>
        </p:nvCxnSpPr>
        <p:spPr bwMode="auto">
          <a:xfrm>
            <a:off x="3843722" y="2563644"/>
            <a:ext cx="3259399" cy="23512"/>
          </a:xfrm>
          <a:prstGeom prst="line">
            <a:avLst/>
          </a:prstGeom>
          <a:ln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 bwMode="auto">
          <a:xfrm>
            <a:off x="7156702" y="2381968"/>
            <a:ext cx="9060895" cy="1613314"/>
            <a:chOff x="5344160" y="2153942"/>
            <a:chExt cx="6795670" cy="1209986"/>
          </a:xfrm>
        </p:grpSpPr>
        <p:sp>
          <p:nvSpPr>
            <p:cNvPr id="31" name="ZoneTexte 30"/>
            <p:cNvSpPr txBox="1"/>
            <p:nvPr/>
          </p:nvSpPr>
          <p:spPr bwMode="auto">
            <a:xfrm>
              <a:off x="5344160" y="2153942"/>
              <a:ext cx="6795670" cy="28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850" b="1" dirty="0"/>
                <a:t>Cercle 1 : </a:t>
              </a:r>
              <a:r>
                <a:rPr lang="fr-FR" sz="1850" dirty="0"/>
                <a:t>Administration de la collectivité, partenaires et financeurs </a:t>
              </a:r>
              <a:r>
                <a:rPr lang="fr-FR" sz="1200" dirty="0"/>
                <a:t>(ANCT, ADEME régionale, …)</a:t>
              </a:r>
              <a:endParaRPr lang="fr-FR" sz="185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344160" y="2439523"/>
              <a:ext cx="6439851" cy="924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Ateliers de formation </a:t>
              </a:r>
              <a:r>
                <a:rPr lang="fr-FR" sz="1450" b="1">
                  <a:solidFill>
                    <a:schemeClr val="tx1"/>
                  </a:solidFill>
                </a:rPr>
                <a:t>spécifiques</a:t>
              </a:r>
              <a:r>
                <a:rPr lang="fr-FR" sz="1450">
                  <a:solidFill>
                    <a:schemeClr val="tx1"/>
                  </a:solidFill>
                </a:rPr>
                <a:t> au Numérique responsable (ex : Fresque du Numérique)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 b="1">
                  <a:solidFill>
                    <a:schemeClr val="tx1"/>
                  </a:solidFill>
                </a:rPr>
                <a:t>Présentation du Numérique responsable </a:t>
              </a:r>
              <a:r>
                <a:rPr lang="fr-FR" sz="1450">
                  <a:solidFill>
                    <a:schemeClr val="tx1"/>
                  </a:solidFill>
                </a:rPr>
                <a:t>dans certaines instances existantes 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 b="1">
                  <a:solidFill>
                    <a:schemeClr val="tx1"/>
                  </a:solidFill>
                </a:rPr>
                <a:t>Affiches de communication </a:t>
              </a:r>
              <a:r>
                <a:rPr lang="fr-FR" sz="1450">
                  <a:solidFill>
                    <a:schemeClr val="tx1"/>
                  </a:solidFill>
                </a:rPr>
                <a:t>au sein du bureau de l’administration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>
                  <a:solidFill>
                    <a:schemeClr val="tx1"/>
                  </a:solidFill>
                </a:rPr>
                <a:t>Accès à des ressources en ligne, des guides ou des modules d’e-learning (ex : MOOC de l’INR)</a:t>
              </a:r>
              <a:endParaRPr/>
            </a:p>
            <a:p>
              <a:pPr marL="228589" indent="-228589">
                <a:buFont typeface="Arial"/>
                <a:buChar char="•"/>
                <a:defRPr/>
              </a:pPr>
              <a:r>
                <a:rPr lang="fr-FR" sz="1450" b="1">
                  <a:solidFill>
                    <a:schemeClr val="tx1"/>
                  </a:solidFill>
                </a:rPr>
                <a:t>Mutualisation</a:t>
              </a:r>
              <a:r>
                <a:rPr lang="fr-FR" sz="1450">
                  <a:solidFill>
                    <a:schemeClr val="tx1"/>
                  </a:solidFill>
                </a:rPr>
                <a:t> des initiatives Numérique responsable avec les partenaires</a:t>
              </a:r>
              <a:endParaRPr/>
            </a:p>
          </p:txBody>
        </p:sp>
      </p:grpSp>
      <p:pic>
        <p:nvPicPr>
          <p:cNvPr id="33" name="Graphique 32" descr="Groupe d’hommes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27854" y="2998733"/>
            <a:ext cx="431735" cy="431735"/>
          </a:xfrm>
          <a:prstGeom prst="rect">
            <a:avLst/>
          </a:prstGeom>
        </p:spPr>
      </p:pic>
      <p:sp>
        <p:nvSpPr>
          <p:cNvPr id="34" name="Title 3"/>
          <p:cNvSpPr txBox="1"/>
          <p:nvPr/>
        </p:nvSpPr>
        <p:spPr bwMode="auto">
          <a:xfrm>
            <a:off x="1472153" y="471577"/>
            <a:ext cx="137833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fr-FR" sz="4400" b="1" i="0">
                <a:solidFill>
                  <a:srgbClr val="2C3176"/>
                </a:solidFill>
                <a:latin typeface="Marianne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4000" spc="-75">
                <a:cs typeface="Marianne"/>
              </a:rPr>
              <a:t>2. Comment les mobiliser ?</a:t>
            </a:r>
            <a:endParaRPr lang="fr-FR" sz="4000" u="sng" spc="-75">
              <a:cs typeface="Marianne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7323" y="7833634"/>
            <a:ext cx="15225847" cy="1004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Certaines solutions doivent s’appliquer à </a:t>
            </a:r>
            <a:r>
              <a:rPr lang="fr-FR" sz="1600" b="1" dirty="0">
                <a:solidFill>
                  <a:schemeClr val="tx1"/>
                </a:solidFill>
              </a:rPr>
              <a:t>tous les acteurs</a:t>
            </a:r>
            <a:r>
              <a:rPr lang="fr-FR" sz="1600" dirty="0">
                <a:solidFill>
                  <a:schemeClr val="tx1"/>
                </a:solidFill>
              </a:rPr>
              <a:t>. Il est notamment clé de mettre en place un système facilitant </a:t>
            </a:r>
            <a:r>
              <a:rPr lang="fr-FR" sz="1600" b="1" dirty="0">
                <a:solidFill>
                  <a:schemeClr val="tx1"/>
                </a:solidFill>
              </a:rPr>
              <a:t>l’expression des besoins </a:t>
            </a:r>
            <a:r>
              <a:rPr lang="fr-FR" sz="1600" dirty="0">
                <a:solidFill>
                  <a:schemeClr val="tx1"/>
                </a:solidFill>
              </a:rPr>
              <a:t>des acteurs du territoire afin qu’ils puissent solliciter la collectivité – devenue un acteur fédérateur et leader dans le domaine - sur des sujets de </a:t>
            </a:r>
            <a:r>
              <a:rPr lang="fr-FR" sz="1600" b="1" dirty="0">
                <a:solidFill>
                  <a:schemeClr val="tx1"/>
                </a:solidFill>
              </a:rPr>
              <a:t>financement </a:t>
            </a:r>
            <a:r>
              <a:rPr lang="fr-FR" sz="1600" dirty="0">
                <a:solidFill>
                  <a:schemeClr val="tx1"/>
                </a:solidFill>
              </a:rPr>
              <a:t>et de </a:t>
            </a:r>
            <a:r>
              <a:rPr lang="fr-FR" sz="1600" b="1" dirty="0">
                <a:solidFill>
                  <a:schemeClr val="tx1"/>
                </a:solidFill>
              </a:rPr>
              <a:t>collaboration</a:t>
            </a:r>
            <a:r>
              <a:rPr lang="fr-FR" sz="1600" dirty="0">
                <a:solidFill>
                  <a:schemeClr val="tx1"/>
                </a:solidFill>
              </a:rPr>
              <a:t> autour du Numérique responsable.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2973" y="3472013"/>
            <a:ext cx="2568232" cy="3655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32223" y="3649566"/>
            <a:ext cx="2568231" cy="3654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337705" y="2268357"/>
            <a:ext cx="1813465" cy="4732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 bwMode="auto">
          <a:xfrm>
            <a:off x="550893" y="2836679"/>
            <a:ext cx="518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/>
              <a:t>Affiches sur les éco-gestes numériques à destination du grand public</a:t>
            </a:r>
            <a:endParaRPr lang="en-US" sz="16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r="49888"/>
          <a:stretch/>
        </p:blipFill>
        <p:spPr bwMode="auto">
          <a:xfrm>
            <a:off x="6636857" y="3620108"/>
            <a:ext cx="2806947" cy="1833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ommunauté d'agglomération du Pays ajaccien — Wikipédia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582800" y="2033496"/>
            <a:ext cx="1363705" cy="68185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49888"/>
          <a:stretch/>
        </p:blipFill>
        <p:spPr bwMode="auto">
          <a:xfrm>
            <a:off x="6636857" y="5510512"/>
            <a:ext cx="2806947" cy="1833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/>
          <p:cNvSpPr txBox="1"/>
          <p:nvPr/>
        </p:nvSpPr>
        <p:spPr bwMode="auto">
          <a:xfrm>
            <a:off x="6154019" y="2782513"/>
            <a:ext cx="422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/>
              <a:t>Affiches de communication à destination du grand public pour inciter les citoyens à s’engager sur le numérique</a:t>
            </a:r>
            <a:endParaRPr lang="en-US" sz="1600" b="1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980208" y="3771964"/>
            <a:ext cx="4477257" cy="3442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 bwMode="auto">
          <a:xfrm>
            <a:off x="10546081" y="2863059"/>
            <a:ext cx="5159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/>
              <a:t>Evènement « Rencontre pour un numérique plus responsable » organisé par la Région Bretagne et Rennes, Ville et Métropole</a:t>
            </a:r>
            <a:endParaRPr lang="en-US" sz="1600" b="1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442407" y="1990047"/>
            <a:ext cx="781384" cy="781384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2223792" y="2114519"/>
            <a:ext cx="1431155" cy="615147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3546677" y="2173764"/>
            <a:ext cx="1569745" cy="519224"/>
          </a:xfrm>
          <a:prstGeom prst="rect">
            <a:avLst/>
          </a:prstGeom>
          <a:noFill/>
        </p:spPr>
      </p:pic>
      <p:sp>
        <p:nvSpPr>
          <p:cNvPr id="9" name="Title 3"/>
          <p:cNvSpPr txBox="1"/>
          <p:nvPr/>
        </p:nvSpPr>
        <p:spPr bwMode="auto">
          <a:xfrm>
            <a:off x="1472153" y="471576"/>
            <a:ext cx="1378333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fr-FR" sz="4000" spc="-75">
                <a:solidFill>
                  <a:srgbClr val="2C3176"/>
                </a:solidFill>
                <a:latin typeface="Marianne"/>
                <a:cs typeface="Marianne"/>
              </a:rPr>
              <a:t>Exemples d’outils de mobilisation </a:t>
            </a:r>
            <a:endParaRPr/>
          </a:p>
          <a:p>
            <a:pPr algn="ctr">
              <a:defRPr/>
            </a:pPr>
            <a:r>
              <a:rPr lang="fr-FR" sz="4000" spc="-75">
                <a:solidFill>
                  <a:srgbClr val="2C3176"/>
                </a:solidFill>
                <a:latin typeface="Marianne"/>
                <a:cs typeface="Marianne"/>
              </a:rPr>
              <a:t>d’acteurs du territoire</a:t>
            </a:r>
            <a:endParaRPr lang="fr-FR" sz="4000" u="sng" spc="-75">
              <a:solidFill>
                <a:srgbClr val="2C3176"/>
              </a:solidFill>
              <a:latin typeface="Marianne"/>
              <a:cs typeface="Marian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2023</Words>
  <Application>Microsoft Office PowerPoint</Application>
  <DocSecurity>0</DocSecurity>
  <PresentationFormat>Personnalisé</PresentationFormat>
  <Paragraphs>208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Arial</vt:lpstr>
      <vt:lpstr>Calibri</vt:lpstr>
      <vt:lpstr>EuclidFlex-Bold-WebXL</vt:lpstr>
      <vt:lpstr>Marianne</vt:lpstr>
      <vt:lpstr>Marianne ExtraBold</vt:lpstr>
      <vt:lpstr>Montserrat</vt:lpstr>
      <vt:lpstr>Times New Roman</vt:lpstr>
      <vt:lpstr>Ubuntu</vt:lpstr>
      <vt:lpstr>Ubuntu Light</vt:lpstr>
      <vt:lpstr>VistaSansOT</vt:lpstr>
      <vt:lpstr>Wingdings</vt:lpstr>
      <vt:lpstr>Office Theme</vt:lpstr>
      <vt:lpstr>Présentation PowerPoint</vt:lpstr>
      <vt:lpstr>Numérique responsable à l’échelle du territoire : Le contexte</vt:lpstr>
      <vt:lpstr>Numérique responsable à l’échelle du territoire : Le contexte</vt:lpstr>
      <vt:lpstr>Présentation PowerPoint</vt:lpstr>
      <vt:lpstr>Présentation PowerPoint</vt:lpstr>
      <vt:lpstr>1. Qui mobiliser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&amp; prochaines étapes  pour l’approche territoriale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subject/>
  <dc:creator>ANCT</dc:creator>
  <cp:keywords/>
  <dc:description/>
  <cp:lastModifiedBy>GODEFROY Nathan</cp:lastModifiedBy>
  <cp:revision>7</cp:revision>
  <dcterms:created xsi:type="dcterms:W3CDTF">2022-09-01T08:45:33Z</dcterms:created>
  <dcterms:modified xsi:type="dcterms:W3CDTF">2024-03-21T16:40:48Z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  <property fmtid="{D5CDD505-2E9C-101B-9397-08002B2CF9AE}" pid="5" name="ContentTypeId">
    <vt:lpwstr>0x01010069ABF071EC5FD74EA0222A382BA34C08</vt:lpwstr>
  </property>
  <property fmtid="{D5CDD505-2E9C-101B-9397-08002B2CF9AE}" pid="6" name="MediaServiceImageTags">
    <vt:lpwstr/>
  </property>
</Properties>
</file>